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9" r:id="rId3"/>
  </p:sldMasterIdLst>
  <p:notesMasterIdLst>
    <p:notesMasterId r:id="rId37"/>
  </p:notesMasterIdLst>
  <p:handoutMasterIdLst>
    <p:handoutMasterId r:id="rId38"/>
  </p:handoutMasterIdLst>
  <p:sldIdLst>
    <p:sldId id="392" r:id="rId4"/>
    <p:sldId id="372" r:id="rId5"/>
    <p:sldId id="373" r:id="rId6"/>
    <p:sldId id="374" r:id="rId7"/>
    <p:sldId id="371" r:id="rId8"/>
    <p:sldId id="375" r:id="rId9"/>
    <p:sldId id="376" r:id="rId10"/>
    <p:sldId id="377" r:id="rId11"/>
    <p:sldId id="378" r:id="rId12"/>
    <p:sldId id="360" r:id="rId13"/>
    <p:sldId id="362" r:id="rId14"/>
    <p:sldId id="352" r:id="rId15"/>
    <p:sldId id="388" r:id="rId16"/>
    <p:sldId id="353" r:id="rId17"/>
    <p:sldId id="351" r:id="rId18"/>
    <p:sldId id="350" r:id="rId19"/>
    <p:sldId id="369" r:id="rId20"/>
    <p:sldId id="347" r:id="rId21"/>
    <p:sldId id="382" r:id="rId22"/>
    <p:sldId id="399" r:id="rId23"/>
    <p:sldId id="386" r:id="rId24"/>
    <p:sldId id="366" r:id="rId25"/>
    <p:sldId id="401" r:id="rId26"/>
    <p:sldId id="385" r:id="rId27"/>
    <p:sldId id="383" r:id="rId28"/>
    <p:sldId id="390" r:id="rId29"/>
    <p:sldId id="393" r:id="rId30"/>
    <p:sldId id="391" r:id="rId31"/>
    <p:sldId id="396" r:id="rId32"/>
    <p:sldId id="398" r:id="rId33"/>
    <p:sldId id="402" r:id="rId34"/>
    <p:sldId id="384" r:id="rId35"/>
    <p:sldId id="403" r:id="rId36"/>
  </p:sldIdLst>
  <p:sldSz cx="9144000" cy="5143500" type="screen16x9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6" userDrawn="1">
          <p15:clr>
            <a:srgbClr val="A4A3A4"/>
          </p15:clr>
        </p15:guide>
        <p15:guide id="3" orient="horz" pos="2822" userDrawn="1">
          <p15:clr>
            <a:srgbClr val="A4A3A4"/>
          </p15:clr>
        </p15:guide>
        <p15:guide id="4" pos="431" userDrawn="1">
          <p15:clr>
            <a:srgbClr val="A4A3A4"/>
          </p15:clr>
        </p15:guide>
        <p15:guide id="6" pos="3560" userDrawn="1">
          <p15:clr>
            <a:srgbClr val="A4A3A4"/>
          </p15:clr>
        </p15:guide>
        <p15:guide id="7" pos="5352" userDrawn="1">
          <p15:clr>
            <a:srgbClr val="A4A3A4"/>
          </p15:clr>
        </p15:guide>
        <p15:guide id="8" orient="horz" pos="872" userDrawn="1">
          <p15:clr>
            <a:srgbClr val="A4A3A4"/>
          </p15:clr>
        </p15:guide>
        <p15:guide id="10" pos="3742" userDrawn="1">
          <p15:clr>
            <a:srgbClr val="A4A3A4"/>
          </p15:clr>
        </p15:guide>
        <p15:guide id="12" orient="horz" pos="10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динова" initials="Ольга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8B4"/>
    <a:srgbClr val="0065B2"/>
    <a:srgbClr val="000000"/>
    <a:srgbClr val="00688A"/>
    <a:srgbClr val="266687"/>
    <a:srgbClr val="005294"/>
    <a:srgbClr val="031E46"/>
    <a:srgbClr val="BFB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9" autoAdjust="0"/>
    <p:restoredTop sz="85219" autoAdjust="0"/>
  </p:normalViewPr>
  <p:slideViewPr>
    <p:cSldViewPr snapToGrid="0" snapToObjects="1" showGuides="1">
      <p:cViewPr>
        <p:scale>
          <a:sx n="110" d="100"/>
          <a:sy n="110" d="100"/>
        </p:scale>
        <p:origin x="-2022" y="-342"/>
      </p:cViewPr>
      <p:guideLst>
        <p:guide orient="horz" pos="2822"/>
        <p:guide orient="horz" pos="872"/>
        <p:guide orient="horz" pos="1008"/>
        <p:guide pos="226"/>
        <p:guide pos="431"/>
        <p:guide pos="3560"/>
        <p:guide pos="5352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41" d="100"/>
          <a:sy n="141" d="100"/>
        </p:scale>
        <p:origin x="7260" y="-80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C8A6E087-1BE3-164A-8F45-25DA02F525AF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2FC71E0-C43C-9F43-8633-CE0F0C8A4D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605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7AFA7DA7-29C5-4901-B6C1-E3845F2279AB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E2EFD927-41BF-42A4-9354-ED5B79DF68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72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16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FD927-41BF-42A4-9354-ED5B79DF68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1" y="1619740"/>
            <a:ext cx="5542193" cy="122505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200"/>
              </a:lnSpc>
              <a:defRPr sz="4200" b="1" i="0" baseline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Титульный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6355" y="2845969"/>
            <a:ext cx="5521439" cy="10750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i="0">
                <a:solidFill>
                  <a:srgbClr val="0065B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Вводный текст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Bold</a:t>
            </a:r>
            <a:r>
              <a:rPr lang="ru-RU" dirty="0"/>
              <a:t> 1</a:t>
            </a:r>
            <a:r>
              <a:rPr lang="en-US" dirty="0"/>
              <a:t>2</a:t>
            </a:r>
            <a:r>
              <a:rPr lang="ru-RU" dirty="0"/>
              <a:t>/1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Ченте</a:t>
            </a:r>
            <a:r>
              <a:rPr lang="ru-RU" dirty="0"/>
              <a:t> </a:t>
            </a:r>
            <a:r>
              <a:rPr lang="ru-RU" dirty="0" err="1"/>
              <a:t>пработы</a:t>
            </a:r>
            <a:r>
              <a:rPr lang="ru-RU" dirty="0"/>
              <a:t>, </a:t>
            </a:r>
            <a:r>
              <a:rPr lang="ru-RU" dirty="0" err="1"/>
              <a:t>вышаетный</a:t>
            </a:r>
            <a:r>
              <a:rPr lang="ru-RU" dirty="0"/>
              <a:t> </a:t>
            </a:r>
            <a:r>
              <a:rPr lang="ru-RU" dirty="0" err="1"/>
              <a:t>удокпозволь</a:t>
            </a:r>
            <a:r>
              <a:rPr lang="ru-RU" dirty="0"/>
              <a:t> </a:t>
            </a:r>
            <a:r>
              <a:rPr lang="ru-RU" dirty="0" err="1"/>
              <a:t>проваши</a:t>
            </a:r>
            <a:r>
              <a:rPr lang="ru-RU" dirty="0"/>
              <a:t> </a:t>
            </a:r>
            <a:r>
              <a:rPr lang="ru-RU" dirty="0" err="1"/>
              <a:t>проля</a:t>
            </a:r>
            <a:r>
              <a:rPr lang="ru-RU" dirty="0"/>
              <a:t> </a:t>
            </a:r>
            <a:r>
              <a:rPr lang="ru-RU" dirty="0" err="1"/>
              <a:t>эленив</a:t>
            </a:r>
            <a:r>
              <a:rPr lang="ru-RU" dirty="0"/>
              <a:t> с и повторность </a:t>
            </a:r>
            <a:r>
              <a:rPr lang="ru-RU" dirty="0" err="1"/>
              <a:t>контому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вышает</a:t>
            </a:r>
            <a:r>
              <a:rPr lang="ru-RU" dirty="0"/>
              <a:t> </a:t>
            </a:r>
            <a:r>
              <a:rPr lang="ru-RU" dirty="0" err="1"/>
              <a:t>верфекс</a:t>
            </a:r>
            <a:r>
              <a:rPr lang="ru-RU" dirty="0"/>
              <a:t> </a:t>
            </a:r>
            <a:r>
              <a:rPr lang="ru-RU" dirty="0" err="1"/>
              <a:t>подготов</a:t>
            </a:r>
            <a:r>
              <a:rPr lang="ru-RU" dirty="0"/>
              <a:t> </a:t>
            </a:r>
            <a:r>
              <a:rPr lang="ru-RU" dirty="0" err="1"/>
              <a:t>колюбым</a:t>
            </a:r>
            <a:r>
              <a:rPr lang="ru-RU" dirty="0"/>
              <a:t> </a:t>
            </a:r>
            <a:r>
              <a:rPr lang="ru-RU" dirty="0" err="1"/>
              <a:t>терфейсу</a:t>
            </a:r>
            <a:r>
              <a:rPr lang="ru-RU" dirty="0"/>
              <a:t> </a:t>
            </a:r>
            <a:r>
              <a:rPr lang="ru-RU" dirty="0" err="1"/>
              <a:t>испечивают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аботорые</a:t>
            </a:r>
            <a:r>
              <a:rPr lang="ru-RU" dirty="0"/>
              <a:t> </a:t>
            </a:r>
            <a:r>
              <a:rPr lang="ru-RU" dirty="0" err="1"/>
              <a:t>элегаетный</a:t>
            </a:r>
            <a:r>
              <a:rPr lang="ru-RU" dirty="0"/>
              <a:t> котом. </a:t>
            </a:r>
            <a:r>
              <a:rPr lang="ru-RU" dirty="0" err="1"/>
              <a:t>Сех</a:t>
            </a:r>
            <a:r>
              <a:rPr lang="ru-RU" dirty="0"/>
              <a:t> поможет </a:t>
            </a:r>
            <a:r>
              <a:rPr lang="ru-RU" dirty="0" err="1"/>
              <a:t>пранить</a:t>
            </a:r>
            <a:r>
              <a:rPr lang="ru-RU" dirty="0"/>
              <a:t> и </a:t>
            </a:r>
            <a:r>
              <a:rPr lang="ru-RU" dirty="0" err="1"/>
              <a:t>прогла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827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57410"/>
            <a:ext cx="6338610" cy="62356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Заголовок в одну строку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600" y="1376050"/>
            <a:ext cx="6338610" cy="885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i="0" baseline="0">
                <a:solidFill>
                  <a:srgbClr val="0065B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Вводный текст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Bold</a:t>
            </a:r>
            <a:r>
              <a:rPr lang="ru-RU" dirty="0"/>
              <a:t> 1</a:t>
            </a:r>
            <a:r>
              <a:rPr lang="en-US" dirty="0"/>
              <a:t>2</a:t>
            </a:r>
            <a:r>
              <a:rPr lang="ru-RU" dirty="0"/>
              <a:t>/1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Ченте</a:t>
            </a:r>
            <a:r>
              <a:rPr lang="ru-RU" dirty="0"/>
              <a:t> </a:t>
            </a:r>
            <a:r>
              <a:rPr lang="ru-RU" dirty="0" err="1"/>
              <a:t>пработы</a:t>
            </a:r>
            <a:r>
              <a:rPr lang="ru-RU" dirty="0"/>
              <a:t>, </a:t>
            </a:r>
            <a:r>
              <a:rPr lang="ru-RU" dirty="0" err="1"/>
              <a:t>вышаетный</a:t>
            </a:r>
            <a:r>
              <a:rPr lang="ru-RU" dirty="0"/>
              <a:t> </a:t>
            </a:r>
            <a:r>
              <a:rPr lang="ru-RU" dirty="0" err="1"/>
              <a:t>удокпозволь</a:t>
            </a:r>
            <a:r>
              <a:rPr lang="ru-RU" dirty="0"/>
              <a:t> </a:t>
            </a:r>
            <a:r>
              <a:rPr lang="ru-RU" dirty="0" err="1"/>
              <a:t>проваши</a:t>
            </a:r>
            <a:r>
              <a:rPr lang="ru-RU" dirty="0"/>
              <a:t> </a:t>
            </a:r>
            <a:r>
              <a:rPr lang="ru-RU" dirty="0" err="1"/>
              <a:t>проля</a:t>
            </a:r>
            <a:r>
              <a:rPr lang="ru-RU" dirty="0"/>
              <a:t> </a:t>
            </a:r>
            <a:r>
              <a:rPr lang="ru-RU" dirty="0" err="1"/>
              <a:t>эленив</a:t>
            </a:r>
            <a:r>
              <a:rPr lang="ru-RU" dirty="0"/>
              <a:t> с и повторность </a:t>
            </a:r>
            <a:r>
              <a:rPr lang="ru-RU" dirty="0" err="1"/>
              <a:t>контому</a:t>
            </a:r>
            <a:r>
              <a:rPr lang="en-US" dirty="0"/>
              <a:t> </a:t>
            </a:r>
            <a:r>
              <a:rPr lang="ru-RU" dirty="0" err="1"/>
              <a:t>вышает</a:t>
            </a:r>
            <a:r>
              <a:rPr lang="ru-RU" dirty="0"/>
              <a:t> </a:t>
            </a:r>
            <a:r>
              <a:rPr lang="ru-RU" dirty="0" err="1"/>
              <a:t>верфекс</a:t>
            </a:r>
            <a:r>
              <a:rPr lang="ru-RU" dirty="0"/>
              <a:t> </a:t>
            </a:r>
            <a:r>
              <a:rPr lang="ru-RU" dirty="0" err="1"/>
              <a:t>подготов</a:t>
            </a:r>
            <a:r>
              <a:rPr lang="ru-RU" dirty="0"/>
              <a:t> </a:t>
            </a:r>
            <a:r>
              <a:rPr lang="ru-RU" dirty="0" err="1"/>
              <a:t>колюбым</a:t>
            </a:r>
            <a:r>
              <a:rPr lang="ru-RU" dirty="0"/>
              <a:t> </a:t>
            </a:r>
            <a:r>
              <a:rPr lang="ru-RU" dirty="0" err="1"/>
              <a:t>терфейсу</a:t>
            </a:r>
            <a:r>
              <a:rPr lang="ru-RU" dirty="0"/>
              <a:t> </a:t>
            </a:r>
            <a:r>
              <a:rPr lang="ru-RU" dirty="0" err="1"/>
              <a:t>испечивают</a:t>
            </a:r>
            <a:r>
              <a:rPr lang="en-US" dirty="0"/>
              <a:t> </a:t>
            </a:r>
            <a:r>
              <a:rPr lang="ru-RU" dirty="0" err="1"/>
              <a:t>аботорые</a:t>
            </a:r>
            <a:r>
              <a:rPr lang="ru-RU" dirty="0"/>
              <a:t> </a:t>
            </a:r>
            <a:r>
              <a:rPr lang="ru-RU" dirty="0" err="1"/>
              <a:t>элегаетный</a:t>
            </a:r>
            <a:r>
              <a:rPr lang="ru-RU" dirty="0"/>
              <a:t> котом. </a:t>
            </a:r>
            <a:r>
              <a:rPr lang="ru-RU" dirty="0" err="1"/>
              <a:t>Сех</a:t>
            </a:r>
            <a:r>
              <a:rPr lang="ru-RU" dirty="0"/>
              <a:t> поможет </a:t>
            </a:r>
            <a:r>
              <a:rPr lang="ru-RU" dirty="0" err="1"/>
              <a:t>пранить</a:t>
            </a:r>
            <a:r>
              <a:rPr lang="ru-RU" dirty="0"/>
              <a:t> и </a:t>
            </a:r>
            <a:r>
              <a:rPr lang="ru-RU" dirty="0" err="1"/>
              <a:t>прогла</a:t>
            </a:r>
            <a:r>
              <a:rPr lang="ru-RU" dirty="0"/>
              <a:t>.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5600" y="2438400"/>
            <a:ext cx="8404991" cy="2057383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Текст,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1</a:t>
            </a:r>
            <a:r>
              <a:rPr lang="en-US" dirty="0"/>
              <a:t>0</a:t>
            </a:r>
            <a:r>
              <a:rPr lang="ru-RU" dirty="0"/>
              <a:t>/1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Редактам</a:t>
            </a:r>
            <a:r>
              <a:rPr lang="ru-RU" dirty="0"/>
              <a:t> </a:t>
            </a:r>
            <a:r>
              <a:rPr lang="ru-RU" dirty="0" err="1"/>
              <a:t>сгенят</a:t>
            </a:r>
            <a:r>
              <a:rPr lang="ru-RU" dirty="0"/>
              <a:t> </a:t>
            </a:r>
            <a:r>
              <a:rPr lang="ru-RU" dirty="0" err="1"/>
              <a:t>публицы</a:t>
            </a:r>
            <a:r>
              <a:rPr lang="ru-RU" dirty="0"/>
              <a:t> и с </a:t>
            </a:r>
            <a:r>
              <a:rPr lang="ru-RU" dirty="0" err="1"/>
              <a:t>вышаетные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 равно проку </a:t>
            </a:r>
            <a:r>
              <a:rPr lang="ru-RU" dirty="0" err="1"/>
              <a:t>прокполь</a:t>
            </a:r>
            <a:r>
              <a:rPr lang="ru-RU" dirty="0"/>
              <a:t>. </a:t>
            </a:r>
            <a:r>
              <a:rPr lang="ru-RU" dirty="0" err="1"/>
              <a:t>Уктив</a:t>
            </a:r>
            <a:r>
              <a:rPr lang="ru-RU" dirty="0"/>
              <a:t> </a:t>
            </a:r>
            <a:r>
              <a:rPr lang="ru-RU" dirty="0" err="1"/>
              <a:t>водущей</a:t>
            </a:r>
            <a:r>
              <a:rPr lang="ru-RU" dirty="0"/>
              <a:t> у и </a:t>
            </a:r>
            <a:r>
              <a:rPr lang="ru-RU" dirty="0" err="1"/>
              <a:t>провки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 </a:t>
            </a:r>
            <a:r>
              <a:rPr lang="ru-RU" dirty="0" err="1"/>
              <a:t>просленять</a:t>
            </a:r>
            <a:r>
              <a:rPr lang="ru-RU" dirty="0"/>
              <a:t> </a:t>
            </a:r>
            <a:r>
              <a:rPr lang="ru-RU" dirty="0" err="1"/>
              <a:t>эффей</a:t>
            </a:r>
            <a:r>
              <a:rPr lang="ru-RU" dirty="0"/>
              <a:t>. </a:t>
            </a:r>
            <a:r>
              <a:rPr lang="ru-RU" dirty="0" err="1"/>
              <a:t>Мнования</a:t>
            </a:r>
            <a:r>
              <a:rPr lang="ru-RU" dirty="0"/>
              <a:t> </a:t>
            </a:r>
            <a:r>
              <a:rPr lang="ru-RU" dirty="0" err="1"/>
              <a:t>упрокумется</a:t>
            </a:r>
            <a:r>
              <a:rPr lang="ru-RU" dirty="0"/>
              <a:t> </a:t>
            </a:r>
            <a:r>
              <a:rPr lang="ru-RU" dirty="0" err="1"/>
              <a:t>бладывают</a:t>
            </a:r>
            <a:r>
              <a:rPr lang="ru-RU" dirty="0"/>
              <a:t> </a:t>
            </a:r>
            <a:r>
              <a:rPr lang="ru-RU" dirty="0" err="1"/>
              <a:t>аботапах</a:t>
            </a:r>
            <a:r>
              <a:rPr lang="ru-RU" dirty="0"/>
              <a:t> </a:t>
            </a:r>
            <a:r>
              <a:rPr lang="ru-RU" dirty="0" err="1"/>
              <a:t>печив</a:t>
            </a:r>
            <a:r>
              <a:rPr lang="ru-RU" dirty="0"/>
              <a:t> </a:t>
            </a:r>
            <a:r>
              <a:rPr lang="ru-RU" dirty="0" err="1"/>
              <a:t>огостигу</a:t>
            </a:r>
            <a:r>
              <a:rPr lang="ru-RU" dirty="0"/>
              <a:t>, </a:t>
            </a:r>
            <a:r>
              <a:rPr lang="ru-RU" dirty="0" err="1"/>
              <a:t>вать</a:t>
            </a:r>
            <a:r>
              <a:rPr lang="ru-RU" dirty="0"/>
              <a:t> </a:t>
            </a:r>
            <a:r>
              <a:rPr lang="ru-RU" dirty="0" err="1"/>
              <a:t>этабойт</a:t>
            </a:r>
            <a:r>
              <a:rPr lang="ru-RU" dirty="0"/>
              <a:t> </a:t>
            </a:r>
            <a:r>
              <a:rPr lang="ru-RU" dirty="0" err="1"/>
              <a:t>ельзова</a:t>
            </a:r>
            <a:r>
              <a:rPr lang="ru-RU" dirty="0"/>
              <a:t> </a:t>
            </a:r>
            <a:r>
              <a:rPr lang="ru-RU" dirty="0" err="1"/>
              <a:t>стронуменицы</a:t>
            </a:r>
            <a:r>
              <a:rPr lang="ru-RU" dirty="0"/>
              <a:t> мощные для боты </a:t>
            </a:r>
            <a:r>
              <a:rPr lang="ru-RU" dirty="0" err="1"/>
              <a:t>нерсием</a:t>
            </a:r>
            <a:r>
              <a:rPr lang="ru-RU" dirty="0"/>
              <a:t> </a:t>
            </a:r>
            <a:r>
              <a:rPr lang="ru-RU" dirty="0" err="1"/>
              <a:t>прединить</a:t>
            </a:r>
            <a:r>
              <a:rPr lang="ru-RU" dirty="0"/>
              <a:t> </a:t>
            </a:r>
            <a:r>
              <a:rPr lang="ru-RU" dirty="0" err="1"/>
              <a:t>эленент</a:t>
            </a:r>
            <a:r>
              <a:rPr lang="ru-RU" dirty="0"/>
              <a:t> </a:t>
            </a:r>
            <a:r>
              <a:rPr lang="ru-RU" dirty="0" err="1"/>
              <a:t>овтовенти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 err="1"/>
              <a:t>Инстуше</a:t>
            </a:r>
            <a:r>
              <a:rPr lang="ru-RU" dirty="0"/>
              <a:t> </a:t>
            </a:r>
            <a:r>
              <a:rPr lang="ru-RU" dirty="0" err="1"/>
              <a:t>вкумению</a:t>
            </a:r>
            <a:r>
              <a:rPr lang="ru-RU" dirty="0"/>
              <a:t> </a:t>
            </a:r>
            <a:r>
              <a:rPr lang="ru-RU" dirty="0" err="1"/>
              <a:t>свозможет</a:t>
            </a:r>
            <a:r>
              <a:rPr lang="ru-RU" dirty="0"/>
              <a:t> вы зам те </a:t>
            </a:r>
            <a:r>
              <a:rPr lang="ru-RU" dirty="0" err="1"/>
              <a:t>будейстрам</a:t>
            </a:r>
            <a:r>
              <a:rPr lang="ru-RU" dirty="0"/>
              <a:t> </a:t>
            </a:r>
            <a:r>
              <a:rPr lang="ru-RU" dirty="0" err="1"/>
              <a:t>создаря</a:t>
            </a:r>
            <a:r>
              <a:rPr lang="ru-RU" dirty="0"/>
              <a:t> </a:t>
            </a:r>
            <a:r>
              <a:rPr lang="ru-RU" dirty="0" err="1"/>
              <a:t>указате</a:t>
            </a:r>
            <a:r>
              <a:rPr lang="ru-RU" dirty="0"/>
              <a:t> с </a:t>
            </a:r>
            <a:r>
              <a:rPr lang="ru-RU" dirty="0" err="1"/>
              <a:t>предокпо</a:t>
            </a:r>
            <a:r>
              <a:rPr lang="ru-RU" dirty="0"/>
              <a:t> любая </a:t>
            </a:r>
            <a:r>
              <a:rPr lang="ru-RU" dirty="0" err="1"/>
              <a:t>бликаций</a:t>
            </a:r>
            <a:r>
              <a:rPr lang="ru-RU" dirty="0"/>
              <a:t>. </a:t>
            </a:r>
            <a:r>
              <a:rPr lang="ru-RU" dirty="0" err="1"/>
              <a:t>Будостр</a:t>
            </a:r>
            <a:r>
              <a:rPr lang="ru-RU" dirty="0"/>
              <a:t> </a:t>
            </a:r>
            <a:r>
              <a:rPr lang="ru-RU" dirty="0" err="1"/>
              <a:t>укаций</a:t>
            </a:r>
            <a:r>
              <a:rPr lang="ru-RU" dirty="0"/>
              <a:t>. </a:t>
            </a:r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 И на </a:t>
            </a:r>
            <a:r>
              <a:rPr lang="ru-RU" dirty="0" err="1"/>
              <a:t>версие</a:t>
            </a:r>
            <a:r>
              <a:rPr lang="ru-RU" dirty="0"/>
              <a:t> </a:t>
            </a:r>
            <a:r>
              <a:rPr lang="ru-RU" dirty="0" err="1"/>
              <a:t>инить</a:t>
            </a:r>
            <a:r>
              <a:rPr lang="ru-RU" dirty="0"/>
              <a:t> </a:t>
            </a:r>
            <a:r>
              <a:rPr lang="ru-RU" dirty="0" err="1"/>
              <a:t>постворые</a:t>
            </a:r>
            <a:r>
              <a:rPr lang="ru-RU" dirty="0"/>
              <a:t> доку </a:t>
            </a:r>
            <a:r>
              <a:rPr lang="ru-RU" dirty="0" err="1"/>
              <a:t>предоку</a:t>
            </a:r>
            <a:r>
              <a:rPr lang="ru-RU" dirty="0"/>
              <a:t> </a:t>
            </a:r>
            <a:r>
              <a:rPr lang="ru-RU" dirty="0" err="1"/>
              <a:t>прединие</a:t>
            </a:r>
            <a:r>
              <a:rPr lang="ru-RU" dirty="0"/>
              <a:t> </a:t>
            </a:r>
            <a:r>
              <a:rPr lang="ru-RU" dirty="0" err="1"/>
              <a:t>инстов</a:t>
            </a:r>
            <a:r>
              <a:rPr lang="ru-RU" dirty="0"/>
              <a:t> </a:t>
            </a:r>
            <a:r>
              <a:rPr lang="ru-RU" dirty="0" err="1"/>
              <a:t>отоваммы</a:t>
            </a:r>
            <a:r>
              <a:rPr lang="ru-RU" dirty="0"/>
              <a:t> </a:t>
            </a:r>
            <a:r>
              <a:rPr lang="ru-RU" dirty="0" err="1"/>
              <a:t>позможе</a:t>
            </a:r>
            <a:r>
              <a:rPr lang="ru-RU" dirty="0"/>
              <a:t> </a:t>
            </a:r>
            <a:r>
              <a:rPr lang="ru-RU" dirty="0" err="1"/>
              <a:t>тектамется</a:t>
            </a:r>
            <a:r>
              <a:rPr lang="ru-RU" dirty="0"/>
              <a:t> </a:t>
            </a:r>
            <a:r>
              <a:rPr lang="ru-RU" dirty="0" err="1"/>
              <a:t>объектигает</a:t>
            </a:r>
            <a:r>
              <a:rPr lang="ru-RU" dirty="0"/>
              <a:t> </a:t>
            </a:r>
            <a:r>
              <a:rPr lang="ru-RU" dirty="0" err="1"/>
              <a:t>абсозмо</a:t>
            </a:r>
            <a:r>
              <a:rPr lang="ru-RU" dirty="0"/>
              <a:t> </a:t>
            </a:r>
            <a:r>
              <a:rPr lang="ru-RU" dirty="0" err="1"/>
              <a:t>жетельзов</a:t>
            </a:r>
            <a:r>
              <a:rPr lang="ru-RU" dirty="0"/>
              <a:t> в на </a:t>
            </a:r>
            <a:r>
              <a:rPr lang="ru-RU" dirty="0" err="1"/>
              <a:t>вание</a:t>
            </a:r>
            <a:r>
              <a:rPr lang="ru-RU" dirty="0"/>
              <a:t> в </a:t>
            </a:r>
            <a:r>
              <a:rPr lang="ru-RU" dirty="0" err="1"/>
              <a:t>нентнос</a:t>
            </a:r>
            <a:r>
              <a:rPr lang="ru-RU" dirty="0"/>
              <a:t> </a:t>
            </a:r>
            <a:r>
              <a:rPr lang="ru-RU" dirty="0" err="1"/>
              <a:t>тволюбым</a:t>
            </a:r>
            <a:r>
              <a:rPr lang="ru-RU" dirty="0"/>
              <a:t> </a:t>
            </a:r>
            <a:r>
              <a:rPr lang="ru-RU" dirty="0" err="1"/>
              <a:t>этаботметный</a:t>
            </a:r>
            <a:r>
              <a:rPr lang="ru-RU" dirty="0"/>
              <a:t> у вы </a:t>
            </a:r>
            <a:r>
              <a:rPr lang="ru-RU" dirty="0" err="1"/>
              <a:t>надывают</a:t>
            </a:r>
            <a:r>
              <a:rPr lang="ru-RU" dirty="0"/>
              <a:t> в </a:t>
            </a:r>
            <a:r>
              <a:rPr lang="ru-RU" dirty="0" err="1"/>
              <a:t>вастрос</a:t>
            </a:r>
            <a:r>
              <a:rPr lang="ru-RU" dirty="0"/>
              <a:t> </a:t>
            </a:r>
            <a:r>
              <a:rPr lang="ru-RU" dirty="0" err="1"/>
              <a:t>ледывозвое</a:t>
            </a:r>
            <a:r>
              <a:rPr lang="ru-RU" dirty="0"/>
              <a:t> </a:t>
            </a:r>
            <a:r>
              <a:rPr lang="ru-RU" dirty="0" err="1"/>
              <a:t>докумерсие</a:t>
            </a:r>
            <a:r>
              <a:rPr lang="ru-RU" dirty="0"/>
              <a:t> </a:t>
            </a:r>
            <a:r>
              <a:rPr lang="ru-RU" dirty="0" err="1"/>
              <a:t>испечив</a:t>
            </a:r>
            <a:r>
              <a:rPr lang="ru-RU" dirty="0"/>
              <a:t> в </a:t>
            </a:r>
            <a:r>
              <a:rPr lang="ru-RU" dirty="0" err="1"/>
              <a:t>обна</a:t>
            </a:r>
            <a:r>
              <a:rPr lang="ru-RU" dirty="0"/>
              <a:t> вы </a:t>
            </a:r>
            <a:r>
              <a:rPr lang="ru-RU" dirty="0" err="1"/>
              <a:t>заментовие</a:t>
            </a:r>
            <a:r>
              <a:rPr lang="ru-RU" dirty="0"/>
              <a:t> </a:t>
            </a:r>
            <a:r>
              <a:rPr lang="ru-RU" dirty="0" err="1"/>
              <a:t>бойнады</a:t>
            </a:r>
            <a:r>
              <a:rPr lang="ru-RU" dirty="0"/>
              <a:t> </a:t>
            </a:r>
            <a:r>
              <a:rPr lang="ru-RU" dirty="0" err="1"/>
              <a:t>вантенят</a:t>
            </a:r>
            <a:r>
              <a:rPr lang="ru-RU" dirty="0"/>
              <a:t> </a:t>
            </a:r>
            <a:r>
              <a:rPr lang="ru-RU" dirty="0" err="1"/>
              <a:t>пролько</a:t>
            </a:r>
            <a:r>
              <a:rPr lang="ru-RU" dirty="0"/>
              <a:t> </a:t>
            </a:r>
            <a:r>
              <a:rPr lang="ru-RU" dirty="0" err="1"/>
              <a:t>нуметный</a:t>
            </a:r>
            <a:r>
              <a:rPr lang="ru-RU" dirty="0"/>
              <a:t> </a:t>
            </a:r>
            <a:r>
              <a:rPr lang="ru-RU" dirty="0" err="1"/>
              <a:t>конумет</a:t>
            </a:r>
            <a:r>
              <a:rPr lang="ru-RU" dirty="0"/>
              <a:t> </a:t>
            </a:r>
            <a:r>
              <a:rPr lang="ru-RU" dirty="0" err="1"/>
              <a:t>аботов</a:t>
            </a:r>
            <a:r>
              <a:rPr lang="ru-RU" dirty="0"/>
              <a:t> </a:t>
            </a:r>
            <a:r>
              <a:rPr lang="ru-RU" dirty="0" err="1"/>
              <a:t>вененто</a:t>
            </a:r>
            <a:r>
              <a:rPr lang="ru-RU" dirty="0"/>
              <a:t> </a:t>
            </a:r>
            <a:r>
              <a:rPr lang="ru-RU" dirty="0" err="1"/>
              <a:t>рченять</a:t>
            </a:r>
            <a:r>
              <a:rPr lang="ru-RU" dirty="0"/>
              <a:t> </a:t>
            </a:r>
            <a:r>
              <a:rPr lang="ru-RU" dirty="0" err="1"/>
              <a:t>вати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err="1"/>
              <a:t>Быствие</a:t>
            </a:r>
            <a:r>
              <a:rPr lang="ru-RU" dirty="0"/>
              <a:t> общие </a:t>
            </a:r>
            <a:r>
              <a:rPr lang="ru-RU" dirty="0" err="1"/>
              <a:t>предмень</a:t>
            </a:r>
            <a:r>
              <a:rPr lang="ru-RU" dirty="0"/>
              <a:t> соль </a:t>
            </a:r>
            <a:r>
              <a:rPr lang="ru-RU" dirty="0" err="1"/>
              <a:t>удокуме</a:t>
            </a:r>
            <a:r>
              <a:rPr lang="ru-RU" dirty="0"/>
              <a:t> </a:t>
            </a:r>
            <a:r>
              <a:rPr lang="ru-RU" dirty="0" err="1"/>
              <a:t>нтрукти</a:t>
            </a:r>
            <a:r>
              <a:rPr lang="ru-RU" dirty="0"/>
              <a:t>. И </a:t>
            </a:r>
            <a:r>
              <a:rPr lang="ru-RU" dirty="0" err="1"/>
              <a:t>нерирод</a:t>
            </a:r>
            <a:r>
              <a:rPr lang="ru-RU" dirty="0"/>
              <a:t> </a:t>
            </a:r>
            <a:r>
              <a:rPr lang="ru-RU" dirty="0" err="1"/>
              <a:t>гострос</a:t>
            </a:r>
            <a:r>
              <a:rPr lang="ru-RU" dirty="0"/>
              <a:t> </a:t>
            </a:r>
            <a:r>
              <a:rPr lang="ru-RU" dirty="0" err="1"/>
              <a:t>ловаструемет</a:t>
            </a:r>
            <a:r>
              <a:rPr lang="ru-RU" dirty="0"/>
              <a:t> </a:t>
            </a:r>
            <a:r>
              <a:rPr lang="ru-RU" dirty="0" err="1"/>
              <a:t>повтов</a:t>
            </a:r>
            <a:r>
              <a:rPr lang="ru-RU" dirty="0"/>
              <a:t> </a:t>
            </a:r>
            <a:r>
              <a:rPr lang="ru-RU" dirty="0" err="1"/>
              <a:t>сгениганить</a:t>
            </a:r>
            <a:r>
              <a:rPr lang="ru-RU" dirty="0"/>
              <a:t> </a:t>
            </a:r>
            <a:r>
              <a:rPr lang="ru-RU" dirty="0" err="1"/>
              <a:t>вдокпоздаря</a:t>
            </a:r>
            <a:r>
              <a:rPr lang="ru-RU" dirty="0"/>
              <a:t> </a:t>
            </a:r>
            <a:r>
              <a:rPr lang="ru-RU" dirty="0" err="1"/>
              <a:t>рачно</a:t>
            </a:r>
            <a:r>
              <a:rPr lang="ru-RU" dirty="0"/>
              <a:t> любым с печать и </a:t>
            </a:r>
            <a:r>
              <a:rPr lang="ru-RU" dirty="0" err="1"/>
              <a:t>прода</a:t>
            </a:r>
            <a:r>
              <a:rPr lang="ru-RU" dirty="0"/>
              <a:t> </a:t>
            </a:r>
            <a:r>
              <a:rPr lang="ru-RU" dirty="0" err="1"/>
              <a:t>вдокпомощью</a:t>
            </a:r>
            <a:r>
              <a:rPr lang="ru-RU" dirty="0"/>
              <a:t> </a:t>
            </a:r>
            <a:r>
              <a:rPr lang="ru-RU" dirty="0" err="1"/>
              <a:t>струмет</a:t>
            </a:r>
            <a:r>
              <a:rPr lang="ru-RU" dirty="0"/>
              <a:t> </a:t>
            </a:r>
            <a:r>
              <a:rPr lang="ru-RU" dirty="0" err="1"/>
              <a:t>всегдаря</a:t>
            </a:r>
            <a:r>
              <a:rPr lang="ru-RU" dirty="0"/>
              <a:t> </a:t>
            </a:r>
            <a:r>
              <a:rPr lang="ru-RU" dirty="0" err="1"/>
              <a:t>упровыв</a:t>
            </a:r>
            <a:r>
              <a:rPr lang="ru-RU" dirty="0"/>
              <a:t> </a:t>
            </a:r>
            <a:r>
              <a:rPr lang="ru-RU" dirty="0" err="1"/>
              <a:t>одетный</a:t>
            </a:r>
            <a:r>
              <a:rPr lang="ru-RU" dirty="0"/>
              <a:t> всех </a:t>
            </a:r>
            <a:r>
              <a:rPr lang="ru-RU" dirty="0" err="1"/>
              <a:t>повас</a:t>
            </a:r>
            <a:r>
              <a:rPr lang="ru-RU" dirty="0"/>
              <a:t> </a:t>
            </a:r>
            <a:r>
              <a:rPr lang="ru-RU" dirty="0" err="1"/>
              <a:t>инсть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очентру</a:t>
            </a:r>
            <a:r>
              <a:rPr lang="ru-RU" dirty="0"/>
              <a:t> </a:t>
            </a:r>
            <a:r>
              <a:rPr lang="ru-RU" dirty="0" err="1"/>
              <a:t>каций</a:t>
            </a:r>
            <a:r>
              <a:rPr lang="ru-RU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 И на </a:t>
            </a:r>
            <a:r>
              <a:rPr lang="ru-RU" dirty="0" err="1"/>
              <a:t>версие</a:t>
            </a:r>
            <a:r>
              <a:rPr lang="ru-RU" dirty="0"/>
              <a:t> </a:t>
            </a:r>
            <a:r>
              <a:rPr lang="ru-RU" dirty="0" err="1"/>
              <a:t>инить</a:t>
            </a:r>
            <a:r>
              <a:rPr lang="ru-RU" dirty="0"/>
              <a:t> </a:t>
            </a:r>
            <a:r>
              <a:rPr lang="ru-RU" dirty="0" err="1"/>
              <a:t>постворые</a:t>
            </a:r>
            <a:r>
              <a:rPr lang="ru-RU" dirty="0"/>
              <a:t> доку </a:t>
            </a:r>
            <a:r>
              <a:rPr lang="ru-RU" dirty="0" err="1"/>
              <a:t>предоку</a:t>
            </a:r>
            <a:r>
              <a:rPr lang="ru-RU" dirty="0"/>
              <a:t> </a:t>
            </a:r>
            <a:r>
              <a:rPr lang="ru-RU" dirty="0" err="1"/>
              <a:t>прединие</a:t>
            </a:r>
            <a:r>
              <a:rPr lang="ru-RU" dirty="0"/>
              <a:t> </a:t>
            </a:r>
            <a:r>
              <a:rPr lang="ru-RU" dirty="0" err="1"/>
              <a:t>инстов</a:t>
            </a:r>
            <a:r>
              <a:rPr lang="ru-RU" dirty="0"/>
              <a:t> </a:t>
            </a:r>
            <a:r>
              <a:rPr lang="ru-RU" dirty="0" err="1"/>
              <a:t>отоваммы</a:t>
            </a:r>
            <a:r>
              <a:rPr lang="ru-RU" dirty="0"/>
              <a:t> </a:t>
            </a:r>
            <a:r>
              <a:rPr lang="ru-RU" dirty="0" err="1"/>
              <a:t>позможе</a:t>
            </a:r>
            <a:r>
              <a:rPr lang="ru-RU" dirty="0"/>
              <a:t> </a:t>
            </a:r>
            <a:r>
              <a:rPr lang="ru-RU" dirty="0" err="1"/>
              <a:t>тектамется</a:t>
            </a:r>
            <a:r>
              <a:rPr lang="ru-RU" dirty="0"/>
              <a:t> </a:t>
            </a:r>
            <a:r>
              <a:rPr lang="ru-RU" dirty="0" err="1"/>
              <a:t>объектигает</a:t>
            </a:r>
            <a:r>
              <a:rPr lang="ru-RU" dirty="0"/>
              <a:t> </a:t>
            </a:r>
            <a:r>
              <a:rPr lang="ru-RU" dirty="0" err="1"/>
              <a:t>абсозмо</a:t>
            </a:r>
            <a:r>
              <a:rPr lang="ru-RU" dirty="0"/>
              <a:t> </a:t>
            </a:r>
            <a:r>
              <a:rPr lang="ru-RU" dirty="0" err="1"/>
              <a:t>жетельзов</a:t>
            </a:r>
            <a:r>
              <a:rPr lang="ru-RU" dirty="0"/>
              <a:t> </a:t>
            </a:r>
            <a:r>
              <a:rPr lang="ru-RU" dirty="0" err="1"/>
              <a:t>вание</a:t>
            </a:r>
            <a:r>
              <a:rPr lang="ru-RU" dirty="0"/>
              <a:t> в </a:t>
            </a:r>
            <a:r>
              <a:rPr lang="ru-RU" dirty="0" err="1"/>
              <a:t>нентнос</a:t>
            </a:r>
            <a:r>
              <a:rPr lang="ru-RU" dirty="0"/>
              <a:t> </a:t>
            </a:r>
            <a:r>
              <a:rPr lang="ru-RU" dirty="0" err="1"/>
              <a:t>тволюбым</a:t>
            </a:r>
            <a:r>
              <a:rPr lang="ru-RU" dirty="0"/>
              <a:t> </a:t>
            </a:r>
            <a:r>
              <a:rPr lang="ru-RU" dirty="0" err="1"/>
              <a:t>этаботметный</a:t>
            </a:r>
            <a:r>
              <a:rPr lang="ru-RU" dirty="0"/>
              <a:t> у вы </a:t>
            </a:r>
            <a:r>
              <a:rPr lang="ru-RU" dirty="0" err="1"/>
              <a:t>надывают</a:t>
            </a:r>
            <a:r>
              <a:rPr lang="ru-RU" dirty="0"/>
              <a:t> в </a:t>
            </a:r>
            <a:r>
              <a:rPr lang="ru-RU" dirty="0" err="1"/>
              <a:t>вастрос</a:t>
            </a:r>
            <a:r>
              <a:rPr lang="ru-RU" dirty="0"/>
              <a:t> </a:t>
            </a:r>
            <a:r>
              <a:rPr lang="ru-RU" dirty="0" err="1"/>
              <a:t>ледывозвое</a:t>
            </a:r>
            <a:r>
              <a:rPr lang="ru-RU" dirty="0"/>
              <a:t>.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5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48627"/>
            <a:ext cx="6338610" cy="82742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Двухстрочный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600" y="1376050"/>
            <a:ext cx="6338610" cy="7305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i="0">
                <a:solidFill>
                  <a:srgbClr val="0065B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Вводный текст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Bold</a:t>
            </a:r>
            <a:r>
              <a:rPr lang="ru-RU" dirty="0"/>
              <a:t> 1</a:t>
            </a:r>
            <a:r>
              <a:rPr lang="en-US" dirty="0"/>
              <a:t>2</a:t>
            </a:r>
            <a:r>
              <a:rPr lang="ru-RU" dirty="0"/>
              <a:t>/1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Ченте</a:t>
            </a:r>
            <a:r>
              <a:rPr lang="ru-RU" dirty="0"/>
              <a:t> </a:t>
            </a:r>
            <a:r>
              <a:rPr lang="ru-RU" dirty="0" err="1"/>
              <a:t>пработы</a:t>
            </a:r>
            <a:r>
              <a:rPr lang="ru-RU" dirty="0"/>
              <a:t>, </a:t>
            </a:r>
            <a:r>
              <a:rPr lang="ru-RU" dirty="0" err="1"/>
              <a:t>вышаетный</a:t>
            </a:r>
            <a:r>
              <a:rPr lang="ru-RU" dirty="0"/>
              <a:t> </a:t>
            </a:r>
            <a:r>
              <a:rPr lang="ru-RU" dirty="0" err="1"/>
              <a:t>удокпозволь</a:t>
            </a:r>
            <a:r>
              <a:rPr lang="ru-RU" dirty="0"/>
              <a:t> </a:t>
            </a:r>
            <a:r>
              <a:rPr lang="ru-RU" dirty="0" err="1"/>
              <a:t>проваши</a:t>
            </a:r>
            <a:r>
              <a:rPr lang="ru-RU" dirty="0"/>
              <a:t> </a:t>
            </a:r>
            <a:r>
              <a:rPr lang="ru-RU" dirty="0" err="1"/>
              <a:t>проля</a:t>
            </a:r>
            <a:r>
              <a:rPr lang="ru-RU" dirty="0"/>
              <a:t> </a:t>
            </a:r>
            <a:r>
              <a:rPr lang="ru-RU" dirty="0" err="1"/>
              <a:t>эленив</a:t>
            </a:r>
            <a:r>
              <a:rPr lang="ru-RU" dirty="0"/>
              <a:t> с и повторность </a:t>
            </a:r>
            <a:r>
              <a:rPr lang="ru-RU" dirty="0" err="1"/>
              <a:t>контому</a:t>
            </a:r>
            <a:r>
              <a:rPr lang="en-US" dirty="0"/>
              <a:t> </a:t>
            </a:r>
            <a:r>
              <a:rPr lang="ru-RU" dirty="0" err="1"/>
              <a:t>вышает</a:t>
            </a:r>
            <a:r>
              <a:rPr lang="ru-RU" dirty="0"/>
              <a:t> </a:t>
            </a:r>
            <a:r>
              <a:rPr lang="ru-RU" dirty="0" err="1"/>
              <a:t>верфекс</a:t>
            </a:r>
            <a:r>
              <a:rPr lang="ru-RU" dirty="0"/>
              <a:t> </a:t>
            </a:r>
            <a:r>
              <a:rPr lang="ru-RU" dirty="0" err="1"/>
              <a:t>подготов</a:t>
            </a:r>
            <a:r>
              <a:rPr lang="ru-RU" dirty="0"/>
              <a:t> </a:t>
            </a:r>
            <a:r>
              <a:rPr lang="ru-RU" dirty="0" err="1"/>
              <a:t>колюбым</a:t>
            </a:r>
            <a:r>
              <a:rPr lang="ru-RU" dirty="0"/>
              <a:t> </a:t>
            </a:r>
            <a:r>
              <a:rPr lang="ru-RU" dirty="0" err="1"/>
              <a:t>терфейсу</a:t>
            </a:r>
            <a:r>
              <a:rPr lang="ru-RU" dirty="0"/>
              <a:t> </a:t>
            </a:r>
            <a:r>
              <a:rPr lang="ru-RU" dirty="0" err="1"/>
              <a:t>испечивают</a:t>
            </a:r>
            <a:r>
              <a:rPr lang="en-US" dirty="0"/>
              <a:t> </a:t>
            </a:r>
            <a:r>
              <a:rPr lang="ru-RU" dirty="0" err="1"/>
              <a:t>аботорые</a:t>
            </a:r>
            <a:r>
              <a:rPr lang="ru-RU" dirty="0"/>
              <a:t> </a:t>
            </a:r>
            <a:r>
              <a:rPr lang="ru-RU" dirty="0" err="1"/>
              <a:t>элегаетный</a:t>
            </a:r>
            <a:r>
              <a:rPr lang="ru-RU" dirty="0"/>
              <a:t> котом. </a:t>
            </a:r>
            <a:r>
              <a:rPr lang="ru-RU" dirty="0" err="1"/>
              <a:t>Сех</a:t>
            </a:r>
            <a:r>
              <a:rPr lang="ru-RU" dirty="0"/>
              <a:t> поможет </a:t>
            </a:r>
            <a:r>
              <a:rPr lang="ru-RU" dirty="0" err="1"/>
              <a:t>пранить</a:t>
            </a:r>
            <a:r>
              <a:rPr lang="ru-RU" dirty="0"/>
              <a:t> и </a:t>
            </a:r>
            <a:r>
              <a:rPr lang="ru-RU" dirty="0" err="1"/>
              <a:t>прогла</a:t>
            </a:r>
            <a:r>
              <a:rPr lang="ru-RU" dirty="0"/>
              <a:t>.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5599" y="2438400"/>
            <a:ext cx="4194175" cy="1647321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Текст,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10/12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Редактам</a:t>
            </a:r>
            <a:r>
              <a:rPr lang="ru-RU" dirty="0"/>
              <a:t> </a:t>
            </a:r>
            <a:r>
              <a:rPr lang="ru-RU" dirty="0" err="1"/>
              <a:t>сгенят</a:t>
            </a:r>
            <a:r>
              <a:rPr lang="ru-RU" dirty="0"/>
              <a:t> </a:t>
            </a:r>
            <a:r>
              <a:rPr lang="ru-RU" dirty="0" err="1"/>
              <a:t>публицы</a:t>
            </a:r>
            <a:r>
              <a:rPr lang="ru-RU" dirty="0"/>
              <a:t> и с </a:t>
            </a:r>
            <a:r>
              <a:rPr lang="ru-RU" dirty="0" err="1"/>
              <a:t>вышаетные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 равно проку </a:t>
            </a:r>
            <a:r>
              <a:rPr lang="ru-RU" dirty="0" err="1"/>
              <a:t>прокполь</a:t>
            </a:r>
            <a:r>
              <a:rPr lang="ru-RU" dirty="0"/>
              <a:t>. </a:t>
            </a:r>
            <a:r>
              <a:rPr lang="ru-RU" dirty="0" err="1"/>
              <a:t>Уктив</a:t>
            </a:r>
            <a:r>
              <a:rPr lang="ru-RU" dirty="0"/>
              <a:t> </a:t>
            </a:r>
            <a:r>
              <a:rPr lang="ru-RU" dirty="0" err="1"/>
              <a:t>водущей</a:t>
            </a:r>
            <a:r>
              <a:rPr lang="ru-RU" dirty="0"/>
              <a:t> у и </a:t>
            </a:r>
            <a:r>
              <a:rPr lang="ru-RU" dirty="0" err="1"/>
              <a:t>провки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 </a:t>
            </a:r>
            <a:r>
              <a:rPr lang="ru-RU" dirty="0" err="1"/>
              <a:t>просленять</a:t>
            </a:r>
            <a:r>
              <a:rPr lang="ru-RU" dirty="0"/>
              <a:t> </a:t>
            </a:r>
            <a:r>
              <a:rPr lang="ru-RU" dirty="0" err="1"/>
              <a:t>эффей</a:t>
            </a:r>
            <a:r>
              <a:rPr lang="ru-RU" dirty="0"/>
              <a:t>. </a:t>
            </a:r>
            <a:r>
              <a:rPr lang="ru-RU" dirty="0" err="1"/>
              <a:t>Мнования</a:t>
            </a:r>
            <a:r>
              <a:rPr lang="ru-RU" dirty="0"/>
              <a:t> </a:t>
            </a:r>
            <a:r>
              <a:rPr lang="ru-RU" dirty="0" err="1"/>
              <a:t>упрокумется</a:t>
            </a:r>
            <a:r>
              <a:rPr lang="ru-RU" dirty="0"/>
              <a:t> </a:t>
            </a:r>
            <a:r>
              <a:rPr lang="ru-RU" dirty="0" err="1"/>
              <a:t>бладывают</a:t>
            </a:r>
            <a:r>
              <a:rPr lang="ru-RU" dirty="0"/>
              <a:t> </a:t>
            </a:r>
            <a:r>
              <a:rPr lang="ru-RU" dirty="0" err="1"/>
              <a:t>аботапах</a:t>
            </a:r>
            <a:r>
              <a:rPr lang="ru-RU" dirty="0"/>
              <a:t> </a:t>
            </a:r>
            <a:r>
              <a:rPr lang="ru-RU" dirty="0" err="1"/>
              <a:t>печив</a:t>
            </a:r>
            <a:r>
              <a:rPr lang="ru-RU" dirty="0"/>
              <a:t> </a:t>
            </a:r>
            <a:r>
              <a:rPr lang="ru-RU" dirty="0" err="1"/>
              <a:t>огостигу</a:t>
            </a:r>
            <a:r>
              <a:rPr lang="ru-RU" dirty="0"/>
              <a:t>, </a:t>
            </a:r>
            <a:r>
              <a:rPr lang="ru-RU" dirty="0" err="1"/>
              <a:t>вать</a:t>
            </a:r>
            <a:r>
              <a:rPr lang="ru-RU" dirty="0"/>
              <a:t> </a:t>
            </a:r>
            <a:r>
              <a:rPr lang="ru-RU" dirty="0" err="1"/>
              <a:t>этабойт</a:t>
            </a:r>
            <a:r>
              <a:rPr lang="ru-RU" dirty="0"/>
              <a:t> </a:t>
            </a:r>
            <a:r>
              <a:rPr lang="ru-RU" dirty="0" err="1"/>
              <a:t>ельзова</a:t>
            </a:r>
            <a:r>
              <a:rPr lang="ru-RU" dirty="0"/>
              <a:t> </a:t>
            </a:r>
            <a:r>
              <a:rPr lang="ru-RU" dirty="0" err="1"/>
              <a:t>стронуменицы</a:t>
            </a:r>
            <a:r>
              <a:rPr lang="ru-RU" dirty="0"/>
              <a:t> мощные для боты </a:t>
            </a:r>
            <a:r>
              <a:rPr lang="ru-RU" dirty="0" err="1"/>
              <a:t>нерсием</a:t>
            </a:r>
            <a:r>
              <a:rPr lang="ru-RU" dirty="0"/>
              <a:t> </a:t>
            </a:r>
            <a:r>
              <a:rPr lang="ru-RU" dirty="0" err="1"/>
              <a:t>прединить</a:t>
            </a:r>
            <a:r>
              <a:rPr lang="ru-RU" dirty="0"/>
              <a:t> </a:t>
            </a:r>
            <a:r>
              <a:rPr lang="ru-RU" dirty="0" err="1"/>
              <a:t>эленент</a:t>
            </a:r>
            <a:r>
              <a:rPr lang="ru-RU" dirty="0"/>
              <a:t> </a:t>
            </a:r>
            <a:r>
              <a:rPr lang="ru-RU" dirty="0" err="1"/>
              <a:t>овтовенти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err="1"/>
              <a:t>Инстуше</a:t>
            </a:r>
            <a:r>
              <a:rPr lang="ru-RU" dirty="0"/>
              <a:t> </a:t>
            </a:r>
            <a:r>
              <a:rPr lang="ru-RU" dirty="0" err="1"/>
              <a:t>вкумению</a:t>
            </a:r>
            <a:r>
              <a:rPr lang="ru-RU" dirty="0"/>
              <a:t> </a:t>
            </a:r>
            <a:r>
              <a:rPr lang="ru-RU" dirty="0" err="1"/>
              <a:t>свозможет</a:t>
            </a:r>
            <a:r>
              <a:rPr lang="ru-RU" dirty="0"/>
              <a:t> вы зам те </a:t>
            </a:r>
            <a:r>
              <a:rPr lang="ru-RU" dirty="0" err="1"/>
              <a:t>будейстрам</a:t>
            </a:r>
            <a:r>
              <a:rPr lang="ru-RU" dirty="0"/>
              <a:t> </a:t>
            </a:r>
            <a:r>
              <a:rPr lang="ru-RU" dirty="0" err="1"/>
              <a:t>создаря</a:t>
            </a:r>
            <a:r>
              <a:rPr lang="ru-RU" dirty="0"/>
              <a:t> </a:t>
            </a:r>
            <a:r>
              <a:rPr lang="ru-RU" dirty="0" err="1"/>
              <a:t>указате</a:t>
            </a:r>
            <a:r>
              <a:rPr lang="ru-RU" dirty="0"/>
              <a:t> с </a:t>
            </a:r>
            <a:r>
              <a:rPr lang="ru-RU" dirty="0" err="1"/>
              <a:t>предокпо</a:t>
            </a:r>
            <a:r>
              <a:rPr lang="ru-RU" dirty="0"/>
              <a:t> любая </a:t>
            </a:r>
            <a:r>
              <a:rPr lang="ru-RU" dirty="0" err="1"/>
              <a:t>бликаций</a:t>
            </a:r>
            <a:r>
              <a:rPr lang="ru-RU" dirty="0"/>
              <a:t>. </a:t>
            </a:r>
            <a:r>
              <a:rPr lang="ru-RU" dirty="0" err="1"/>
              <a:t>Будостр</a:t>
            </a:r>
            <a:r>
              <a:rPr lang="ru-RU" dirty="0"/>
              <a:t> </a:t>
            </a:r>
            <a:r>
              <a:rPr lang="ru-RU" dirty="0" err="1"/>
              <a:t>укаций</a:t>
            </a:r>
            <a:r>
              <a:rPr lang="ru-RU" dirty="0"/>
              <a:t>. </a:t>
            </a:r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55600" y="4377032"/>
            <a:ext cx="4194175" cy="31245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8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* Текст, 8/10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Йловаши</a:t>
            </a:r>
            <a:r>
              <a:rPr lang="ru-RU" dirty="0"/>
              <a:t> </a:t>
            </a:r>
            <a:r>
              <a:rPr lang="ru-RU" dirty="0" err="1"/>
              <a:t>дословаетные</a:t>
            </a:r>
            <a:r>
              <a:rPr lang="ru-RU" dirty="0"/>
              <a:t> </a:t>
            </a:r>
            <a:r>
              <a:rPr lang="ru-RU" dirty="0" err="1"/>
              <a:t>экстов</a:t>
            </a:r>
            <a:r>
              <a:rPr lang="ru-RU" dirty="0"/>
              <a:t> </a:t>
            </a:r>
            <a:r>
              <a:rPr lang="ru-RU" dirty="0" err="1"/>
              <a:t>выватер</a:t>
            </a:r>
            <a:r>
              <a:rPr lang="ru-RU" dirty="0"/>
              <a:t> </a:t>
            </a:r>
            <a:r>
              <a:rPr lang="ru-RU" dirty="0" err="1"/>
              <a:t>ирукие</a:t>
            </a:r>
            <a:r>
              <a:rPr lang="ru-RU" dirty="0"/>
              <a:t> </a:t>
            </a:r>
            <a:r>
              <a:rPr lang="ru-RU" dirty="0" err="1"/>
              <a:t>рания</a:t>
            </a:r>
            <a:r>
              <a:rPr lang="ru-RU" dirty="0"/>
              <a:t> </a:t>
            </a:r>
            <a:r>
              <a:rPr lang="ru-RU" dirty="0" err="1"/>
              <a:t>эффексп</a:t>
            </a:r>
            <a:r>
              <a:rPr lang="ru-RU" dirty="0"/>
              <a:t> </a:t>
            </a:r>
            <a:r>
              <a:rPr lang="ru-RU" dirty="0" err="1"/>
              <a:t>ечивномощные</a:t>
            </a:r>
            <a:r>
              <a:rPr lang="ru-RU" dirty="0"/>
              <a:t> </a:t>
            </a:r>
            <a:r>
              <a:rPr lang="ru-RU" dirty="0" err="1"/>
              <a:t>эффекти</a:t>
            </a:r>
            <a:r>
              <a:rPr lang="ru-RU" dirty="0"/>
              <a:t> </a:t>
            </a:r>
            <a:r>
              <a:rPr lang="ru-RU" dirty="0" err="1"/>
              <a:t>роздаря</a:t>
            </a:r>
            <a:r>
              <a:rPr lang="ru-RU" dirty="0"/>
              <a:t> эффекта </a:t>
            </a:r>
            <a:r>
              <a:rPr lang="ru-RU" dirty="0" err="1"/>
              <a:t>ментранигу</a:t>
            </a:r>
            <a:r>
              <a:rPr lang="ru-RU" dirty="0"/>
              <a:t>, к любые </a:t>
            </a:r>
            <a:r>
              <a:rPr lang="ru-RU" dirty="0" err="1"/>
              <a:t>публицы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0991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1376050"/>
            <a:ext cx="8404991" cy="84212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aseline="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Текст,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10/12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Редактам</a:t>
            </a:r>
            <a:r>
              <a:rPr lang="ru-RU" dirty="0"/>
              <a:t> </a:t>
            </a:r>
            <a:r>
              <a:rPr lang="ru-RU" dirty="0" err="1"/>
              <a:t>сгенят</a:t>
            </a:r>
            <a:r>
              <a:rPr lang="ru-RU" dirty="0"/>
              <a:t> </a:t>
            </a:r>
            <a:r>
              <a:rPr lang="ru-RU" dirty="0" err="1"/>
              <a:t>публицы</a:t>
            </a:r>
            <a:r>
              <a:rPr lang="ru-RU" dirty="0"/>
              <a:t> и с </a:t>
            </a:r>
            <a:r>
              <a:rPr lang="ru-RU" dirty="0" err="1"/>
              <a:t>вышаетные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 равно проку </a:t>
            </a:r>
            <a:r>
              <a:rPr lang="ru-RU" dirty="0" err="1"/>
              <a:t>прокполь</a:t>
            </a:r>
            <a:r>
              <a:rPr lang="ru-RU" dirty="0"/>
              <a:t>. </a:t>
            </a:r>
            <a:r>
              <a:rPr lang="ru-RU" dirty="0" err="1"/>
              <a:t>Уктив</a:t>
            </a:r>
            <a:r>
              <a:rPr lang="ru-RU" dirty="0"/>
              <a:t> </a:t>
            </a:r>
            <a:r>
              <a:rPr lang="ru-RU" dirty="0" err="1"/>
              <a:t>водущей</a:t>
            </a:r>
            <a:r>
              <a:rPr lang="ru-RU" dirty="0"/>
              <a:t> у и </a:t>
            </a:r>
            <a:r>
              <a:rPr lang="ru-RU" dirty="0" err="1"/>
              <a:t>провки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 </a:t>
            </a:r>
            <a:r>
              <a:rPr lang="ru-RU" dirty="0" err="1"/>
              <a:t>просленять</a:t>
            </a:r>
            <a:r>
              <a:rPr lang="ru-RU" dirty="0"/>
              <a:t> </a:t>
            </a:r>
            <a:r>
              <a:rPr lang="ru-RU" dirty="0" err="1"/>
              <a:t>эффей</a:t>
            </a:r>
            <a:r>
              <a:rPr lang="ru-RU" dirty="0"/>
              <a:t>. </a:t>
            </a:r>
            <a:r>
              <a:rPr lang="ru-RU" dirty="0" err="1"/>
              <a:t>Мнования</a:t>
            </a:r>
            <a:r>
              <a:rPr lang="ru-RU" dirty="0"/>
              <a:t> </a:t>
            </a:r>
            <a:r>
              <a:rPr lang="ru-RU" dirty="0" err="1"/>
              <a:t>упрокумется</a:t>
            </a:r>
            <a:r>
              <a:rPr lang="ru-RU" dirty="0"/>
              <a:t> </a:t>
            </a:r>
            <a:r>
              <a:rPr lang="ru-RU" dirty="0" err="1"/>
              <a:t>бладывают</a:t>
            </a:r>
            <a:r>
              <a:rPr lang="ru-RU" dirty="0"/>
              <a:t> </a:t>
            </a:r>
            <a:r>
              <a:rPr lang="ru-RU" dirty="0" err="1"/>
              <a:t>аботапах</a:t>
            </a:r>
            <a:r>
              <a:rPr lang="ru-RU" dirty="0"/>
              <a:t> </a:t>
            </a:r>
            <a:r>
              <a:rPr lang="ru-RU" dirty="0" err="1"/>
              <a:t>печив</a:t>
            </a:r>
            <a:r>
              <a:rPr lang="ru-RU" dirty="0"/>
              <a:t> </a:t>
            </a:r>
            <a:r>
              <a:rPr lang="ru-RU" dirty="0" err="1"/>
              <a:t>огостигу</a:t>
            </a:r>
            <a:r>
              <a:rPr lang="ru-RU" dirty="0"/>
              <a:t>, </a:t>
            </a:r>
            <a:r>
              <a:rPr lang="ru-RU" dirty="0" err="1"/>
              <a:t>вать</a:t>
            </a:r>
            <a:r>
              <a:rPr lang="ru-RU" dirty="0"/>
              <a:t> </a:t>
            </a:r>
            <a:r>
              <a:rPr lang="ru-RU" dirty="0" err="1"/>
              <a:t>этабойт</a:t>
            </a:r>
            <a:r>
              <a:rPr lang="ru-RU" dirty="0"/>
              <a:t> </a:t>
            </a:r>
            <a:r>
              <a:rPr lang="ru-RU" dirty="0" err="1"/>
              <a:t>ельзова</a:t>
            </a:r>
            <a:r>
              <a:rPr lang="ru-RU" dirty="0"/>
              <a:t> </a:t>
            </a:r>
            <a:r>
              <a:rPr lang="ru-RU" dirty="0" err="1"/>
              <a:t>стронуменицы</a:t>
            </a:r>
            <a:r>
              <a:rPr lang="ru-RU" dirty="0"/>
              <a:t> мощные для боты </a:t>
            </a:r>
            <a:r>
              <a:rPr lang="ru-RU" dirty="0" err="1"/>
              <a:t>нерсием</a:t>
            </a:r>
            <a:r>
              <a:rPr lang="ru-RU" dirty="0"/>
              <a:t> </a:t>
            </a:r>
            <a:r>
              <a:rPr lang="ru-RU" dirty="0" err="1"/>
              <a:t>прединить</a:t>
            </a:r>
            <a:r>
              <a:rPr lang="ru-RU" dirty="0"/>
              <a:t> </a:t>
            </a:r>
            <a:r>
              <a:rPr lang="ru-RU" dirty="0" err="1"/>
              <a:t>эленент</a:t>
            </a:r>
            <a:r>
              <a:rPr lang="ru-RU" dirty="0"/>
              <a:t> </a:t>
            </a:r>
            <a:r>
              <a:rPr lang="ru-RU" dirty="0" err="1"/>
              <a:t>овтовенти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 err="1"/>
              <a:t>Инстуше</a:t>
            </a:r>
            <a:r>
              <a:rPr lang="ru-RU" dirty="0"/>
              <a:t> </a:t>
            </a:r>
            <a:r>
              <a:rPr lang="ru-RU" dirty="0" err="1"/>
              <a:t>вкумению</a:t>
            </a:r>
            <a:r>
              <a:rPr lang="ru-RU" dirty="0"/>
              <a:t> </a:t>
            </a:r>
            <a:r>
              <a:rPr lang="ru-RU" dirty="0" err="1"/>
              <a:t>свозможет</a:t>
            </a:r>
            <a:r>
              <a:rPr lang="ru-RU" dirty="0"/>
              <a:t> вы зам те </a:t>
            </a:r>
            <a:r>
              <a:rPr lang="ru-RU" dirty="0" err="1"/>
              <a:t>будейстрам</a:t>
            </a:r>
            <a:r>
              <a:rPr lang="ru-RU" dirty="0"/>
              <a:t> </a:t>
            </a:r>
            <a:r>
              <a:rPr lang="ru-RU" dirty="0" err="1"/>
              <a:t>создаря</a:t>
            </a:r>
            <a:r>
              <a:rPr lang="ru-RU" dirty="0"/>
              <a:t> </a:t>
            </a:r>
            <a:r>
              <a:rPr lang="ru-RU" dirty="0" err="1"/>
              <a:t>указате</a:t>
            </a:r>
            <a:r>
              <a:rPr lang="ru-RU" dirty="0"/>
              <a:t> с </a:t>
            </a:r>
            <a:r>
              <a:rPr lang="ru-RU" dirty="0" err="1"/>
              <a:t>предокпо</a:t>
            </a:r>
            <a:r>
              <a:rPr lang="ru-RU" dirty="0"/>
              <a:t> любая </a:t>
            </a:r>
            <a:r>
              <a:rPr lang="ru-RU" dirty="0" err="1"/>
              <a:t>бликаций</a:t>
            </a:r>
            <a:r>
              <a:rPr lang="ru-RU" dirty="0"/>
              <a:t>. </a:t>
            </a:r>
            <a:r>
              <a:rPr lang="ru-RU" dirty="0" err="1"/>
              <a:t>Будостр</a:t>
            </a:r>
            <a:r>
              <a:rPr lang="ru-RU" dirty="0"/>
              <a:t> </a:t>
            </a:r>
            <a:r>
              <a:rPr lang="ru-RU" dirty="0" err="1"/>
              <a:t>укаций</a:t>
            </a:r>
            <a:r>
              <a:rPr lang="ru-RU" dirty="0"/>
              <a:t>. </a:t>
            </a:r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 На </a:t>
            </a:r>
            <a:r>
              <a:rPr lang="ru-RU" dirty="0" err="1"/>
              <a:t>версие</a:t>
            </a:r>
            <a:r>
              <a:rPr lang="ru-RU" dirty="0"/>
              <a:t> </a:t>
            </a:r>
            <a:r>
              <a:rPr lang="ru-RU" dirty="0" err="1"/>
              <a:t>инить</a:t>
            </a:r>
            <a:r>
              <a:rPr lang="ru-RU" dirty="0"/>
              <a:t> </a:t>
            </a:r>
            <a:r>
              <a:rPr lang="ru-RU" dirty="0" err="1"/>
              <a:t>постворые</a:t>
            </a:r>
            <a:r>
              <a:rPr lang="ru-RU" dirty="0"/>
              <a:t> доку </a:t>
            </a:r>
            <a:r>
              <a:rPr lang="ru-RU" dirty="0" err="1"/>
              <a:t>предоку</a:t>
            </a:r>
            <a:r>
              <a:rPr lang="ru-RU" dirty="0"/>
              <a:t> </a:t>
            </a:r>
            <a:r>
              <a:rPr lang="ru-RU" dirty="0" err="1"/>
              <a:t>прединие</a:t>
            </a:r>
            <a:r>
              <a:rPr lang="ru-RU" dirty="0"/>
              <a:t> </a:t>
            </a:r>
            <a:r>
              <a:rPr lang="ru-RU" dirty="0" err="1"/>
              <a:t>инстов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48627"/>
            <a:ext cx="6338610" cy="82742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Двухстрочный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55601" y="2414781"/>
            <a:ext cx="6338610" cy="23021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 i="0">
                <a:solidFill>
                  <a:srgbClr val="0068B4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Индивидуальные инвестиционные счета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377995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1376050"/>
            <a:ext cx="8404991" cy="84212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aseline="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Текст,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10/12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Редактам</a:t>
            </a:r>
            <a:r>
              <a:rPr lang="ru-RU" dirty="0"/>
              <a:t> </a:t>
            </a:r>
            <a:r>
              <a:rPr lang="ru-RU" dirty="0" err="1"/>
              <a:t>сгенят</a:t>
            </a:r>
            <a:r>
              <a:rPr lang="ru-RU" dirty="0"/>
              <a:t> </a:t>
            </a:r>
            <a:r>
              <a:rPr lang="ru-RU" dirty="0" err="1"/>
              <a:t>публицы</a:t>
            </a:r>
            <a:r>
              <a:rPr lang="ru-RU" dirty="0"/>
              <a:t> и с </a:t>
            </a:r>
            <a:r>
              <a:rPr lang="ru-RU" dirty="0" err="1"/>
              <a:t>вышаетные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 равно проку </a:t>
            </a:r>
            <a:r>
              <a:rPr lang="ru-RU" dirty="0" err="1"/>
              <a:t>прокполь</a:t>
            </a:r>
            <a:r>
              <a:rPr lang="ru-RU" dirty="0"/>
              <a:t>. </a:t>
            </a:r>
            <a:r>
              <a:rPr lang="ru-RU" dirty="0" err="1"/>
              <a:t>Уктив</a:t>
            </a:r>
            <a:r>
              <a:rPr lang="ru-RU" dirty="0"/>
              <a:t> </a:t>
            </a:r>
            <a:r>
              <a:rPr lang="ru-RU" dirty="0" err="1"/>
              <a:t>водущей</a:t>
            </a:r>
            <a:r>
              <a:rPr lang="ru-RU" dirty="0"/>
              <a:t> у и </a:t>
            </a:r>
            <a:r>
              <a:rPr lang="ru-RU" dirty="0" err="1"/>
              <a:t>провки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 </a:t>
            </a:r>
            <a:r>
              <a:rPr lang="ru-RU" dirty="0" err="1"/>
              <a:t>просленять</a:t>
            </a:r>
            <a:r>
              <a:rPr lang="ru-RU" dirty="0"/>
              <a:t> </a:t>
            </a:r>
            <a:r>
              <a:rPr lang="ru-RU" dirty="0" err="1"/>
              <a:t>эффей</a:t>
            </a:r>
            <a:r>
              <a:rPr lang="ru-RU" dirty="0"/>
              <a:t>. </a:t>
            </a:r>
            <a:r>
              <a:rPr lang="ru-RU" dirty="0" err="1"/>
              <a:t>Мнования</a:t>
            </a:r>
            <a:r>
              <a:rPr lang="ru-RU" dirty="0"/>
              <a:t> </a:t>
            </a:r>
            <a:r>
              <a:rPr lang="ru-RU" dirty="0" err="1"/>
              <a:t>упрокумется</a:t>
            </a:r>
            <a:r>
              <a:rPr lang="ru-RU" dirty="0"/>
              <a:t> </a:t>
            </a:r>
            <a:r>
              <a:rPr lang="ru-RU" dirty="0" err="1"/>
              <a:t>бладывают</a:t>
            </a:r>
            <a:r>
              <a:rPr lang="ru-RU" dirty="0"/>
              <a:t> </a:t>
            </a:r>
            <a:r>
              <a:rPr lang="ru-RU" dirty="0" err="1"/>
              <a:t>аботапах</a:t>
            </a:r>
            <a:r>
              <a:rPr lang="ru-RU" dirty="0"/>
              <a:t> </a:t>
            </a:r>
            <a:r>
              <a:rPr lang="ru-RU" dirty="0" err="1"/>
              <a:t>печив</a:t>
            </a:r>
            <a:r>
              <a:rPr lang="ru-RU" dirty="0"/>
              <a:t> </a:t>
            </a:r>
            <a:r>
              <a:rPr lang="ru-RU" dirty="0" err="1"/>
              <a:t>огостигу</a:t>
            </a:r>
            <a:r>
              <a:rPr lang="ru-RU" dirty="0"/>
              <a:t>, </a:t>
            </a:r>
            <a:r>
              <a:rPr lang="ru-RU" dirty="0" err="1"/>
              <a:t>вать</a:t>
            </a:r>
            <a:r>
              <a:rPr lang="ru-RU" dirty="0"/>
              <a:t> </a:t>
            </a:r>
            <a:r>
              <a:rPr lang="ru-RU" dirty="0" err="1"/>
              <a:t>этабойт</a:t>
            </a:r>
            <a:r>
              <a:rPr lang="ru-RU" dirty="0"/>
              <a:t> </a:t>
            </a:r>
            <a:r>
              <a:rPr lang="ru-RU" dirty="0" err="1"/>
              <a:t>ельзова</a:t>
            </a:r>
            <a:r>
              <a:rPr lang="ru-RU" dirty="0"/>
              <a:t> </a:t>
            </a:r>
            <a:r>
              <a:rPr lang="ru-RU" dirty="0" err="1"/>
              <a:t>стронуменицы</a:t>
            </a:r>
            <a:r>
              <a:rPr lang="ru-RU" dirty="0"/>
              <a:t> мощные для боты </a:t>
            </a:r>
            <a:r>
              <a:rPr lang="ru-RU" dirty="0" err="1"/>
              <a:t>нерсием</a:t>
            </a:r>
            <a:r>
              <a:rPr lang="ru-RU" dirty="0"/>
              <a:t> </a:t>
            </a:r>
            <a:r>
              <a:rPr lang="ru-RU" dirty="0" err="1"/>
              <a:t>прединить</a:t>
            </a:r>
            <a:r>
              <a:rPr lang="ru-RU" dirty="0"/>
              <a:t> </a:t>
            </a:r>
            <a:r>
              <a:rPr lang="ru-RU" dirty="0" err="1"/>
              <a:t>эленент</a:t>
            </a:r>
            <a:r>
              <a:rPr lang="ru-RU" dirty="0"/>
              <a:t> </a:t>
            </a:r>
            <a:r>
              <a:rPr lang="ru-RU" dirty="0" err="1"/>
              <a:t>овтовенти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Подзаголовок</a:t>
            </a:r>
          </a:p>
          <a:p>
            <a:pPr lvl="0"/>
            <a:r>
              <a:rPr lang="ru-RU" dirty="0" err="1"/>
              <a:t>Инстуше</a:t>
            </a:r>
            <a:r>
              <a:rPr lang="ru-RU" dirty="0"/>
              <a:t> </a:t>
            </a:r>
            <a:r>
              <a:rPr lang="ru-RU" dirty="0" err="1"/>
              <a:t>вкумению</a:t>
            </a:r>
            <a:r>
              <a:rPr lang="ru-RU" dirty="0"/>
              <a:t> </a:t>
            </a:r>
            <a:r>
              <a:rPr lang="ru-RU" dirty="0" err="1"/>
              <a:t>свозможет</a:t>
            </a:r>
            <a:r>
              <a:rPr lang="ru-RU" dirty="0"/>
              <a:t> вы зам те </a:t>
            </a:r>
            <a:r>
              <a:rPr lang="ru-RU" dirty="0" err="1"/>
              <a:t>будейстрам</a:t>
            </a:r>
            <a:r>
              <a:rPr lang="ru-RU" dirty="0"/>
              <a:t> </a:t>
            </a:r>
            <a:r>
              <a:rPr lang="ru-RU" dirty="0" err="1"/>
              <a:t>создаря</a:t>
            </a:r>
            <a:r>
              <a:rPr lang="ru-RU" dirty="0"/>
              <a:t> </a:t>
            </a:r>
            <a:r>
              <a:rPr lang="ru-RU" dirty="0" err="1"/>
              <a:t>указате</a:t>
            </a:r>
            <a:r>
              <a:rPr lang="ru-RU" dirty="0"/>
              <a:t> с </a:t>
            </a:r>
            <a:r>
              <a:rPr lang="ru-RU" dirty="0" err="1"/>
              <a:t>предокпо</a:t>
            </a:r>
            <a:r>
              <a:rPr lang="ru-RU" dirty="0"/>
              <a:t> любая </a:t>
            </a:r>
            <a:r>
              <a:rPr lang="ru-RU" dirty="0" err="1"/>
              <a:t>бликаций</a:t>
            </a:r>
            <a:r>
              <a:rPr lang="ru-RU" dirty="0"/>
              <a:t>. </a:t>
            </a:r>
            <a:r>
              <a:rPr lang="ru-RU" dirty="0" err="1"/>
              <a:t>Будостр</a:t>
            </a:r>
            <a:r>
              <a:rPr lang="ru-RU" dirty="0"/>
              <a:t> </a:t>
            </a:r>
            <a:r>
              <a:rPr lang="ru-RU" dirty="0" err="1"/>
              <a:t>укаций</a:t>
            </a:r>
            <a:r>
              <a:rPr lang="ru-RU" dirty="0"/>
              <a:t>. </a:t>
            </a:r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 На </a:t>
            </a:r>
            <a:r>
              <a:rPr lang="ru-RU" dirty="0" err="1"/>
              <a:t>версие</a:t>
            </a:r>
            <a:r>
              <a:rPr lang="ru-RU" dirty="0"/>
              <a:t> </a:t>
            </a:r>
            <a:r>
              <a:rPr lang="ru-RU" dirty="0" err="1"/>
              <a:t>инить</a:t>
            </a:r>
            <a:r>
              <a:rPr lang="ru-RU" dirty="0"/>
              <a:t> </a:t>
            </a:r>
            <a:r>
              <a:rPr lang="ru-RU" dirty="0" err="1"/>
              <a:t>постворые</a:t>
            </a:r>
            <a:r>
              <a:rPr lang="ru-RU" dirty="0"/>
              <a:t> доку </a:t>
            </a:r>
            <a:r>
              <a:rPr lang="ru-RU" dirty="0" err="1"/>
              <a:t>предоку</a:t>
            </a:r>
            <a:r>
              <a:rPr lang="ru-RU" dirty="0"/>
              <a:t> </a:t>
            </a:r>
            <a:r>
              <a:rPr lang="ru-RU" dirty="0" err="1"/>
              <a:t>прединие</a:t>
            </a:r>
            <a:r>
              <a:rPr lang="ru-RU" dirty="0"/>
              <a:t> </a:t>
            </a:r>
            <a:r>
              <a:rPr lang="ru-RU" dirty="0" err="1"/>
              <a:t>инстов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48627"/>
            <a:ext cx="6338610" cy="82742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Двухстрочный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355600" y="4377032"/>
            <a:ext cx="6338610" cy="31245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8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* Текст, 8/10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Йловаши</a:t>
            </a:r>
            <a:r>
              <a:rPr lang="ru-RU" dirty="0"/>
              <a:t> </a:t>
            </a:r>
            <a:r>
              <a:rPr lang="ru-RU" dirty="0" err="1"/>
              <a:t>дословаетные</a:t>
            </a:r>
            <a:r>
              <a:rPr lang="ru-RU" dirty="0"/>
              <a:t> </a:t>
            </a:r>
            <a:r>
              <a:rPr lang="ru-RU" dirty="0" err="1"/>
              <a:t>экстов</a:t>
            </a:r>
            <a:r>
              <a:rPr lang="ru-RU" dirty="0"/>
              <a:t> </a:t>
            </a:r>
            <a:r>
              <a:rPr lang="ru-RU" dirty="0" err="1"/>
              <a:t>выватер</a:t>
            </a:r>
            <a:r>
              <a:rPr lang="ru-RU" dirty="0"/>
              <a:t> </a:t>
            </a:r>
            <a:r>
              <a:rPr lang="ru-RU" dirty="0" err="1"/>
              <a:t>ирукие</a:t>
            </a:r>
            <a:r>
              <a:rPr lang="ru-RU" dirty="0"/>
              <a:t> </a:t>
            </a:r>
            <a:r>
              <a:rPr lang="ru-RU" dirty="0" err="1"/>
              <a:t>рания</a:t>
            </a:r>
            <a:r>
              <a:rPr lang="ru-RU" dirty="0"/>
              <a:t> </a:t>
            </a:r>
            <a:r>
              <a:rPr lang="ru-RU" dirty="0" err="1"/>
              <a:t>эффексп</a:t>
            </a:r>
            <a:r>
              <a:rPr lang="ru-RU" dirty="0"/>
              <a:t> </a:t>
            </a:r>
            <a:r>
              <a:rPr lang="ru-RU" dirty="0" err="1"/>
              <a:t>ечивномощные</a:t>
            </a:r>
            <a:r>
              <a:rPr lang="ru-RU" dirty="0"/>
              <a:t> </a:t>
            </a:r>
            <a:r>
              <a:rPr lang="ru-RU" dirty="0" err="1"/>
              <a:t>эффекти</a:t>
            </a:r>
            <a:r>
              <a:rPr lang="ru-RU" dirty="0"/>
              <a:t> </a:t>
            </a:r>
            <a:r>
              <a:rPr lang="ru-RU" dirty="0" err="1"/>
              <a:t>роздаря</a:t>
            </a:r>
            <a:r>
              <a:rPr lang="ru-RU" dirty="0"/>
              <a:t> эффекта </a:t>
            </a:r>
            <a:r>
              <a:rPr lang="ru-RU" dirty="0" err="1"/>
              <a:t>ментранигу</a:t>
            </a:r>
            <a:r>
              <a:rPr lang="ru-RU" dirty="0"/>
              <a:t>, к любые </a:t>
            </a:r>
            <a:r>
              <a:rPr lang="ru-RU" dirty="0" err="1"/>
              <a:t>публицы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399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57410"/>
            <a:ext cx="6338610" cy="62356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Заголовок в одну строку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55600" y="1376050"/>
            <a:ext cx="4203700" cy="88574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i="0" baseline="0">
                <a:solidFill>
                  <a:srgbClr val="0065B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Вводный текст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Bold</a:t>
            </a:r>
            <a:r>
              <a:rPr lang="ru-RU" dirty="0"/>
              <a:t> 1</a:t>
            </a:r>
            <a:r>
              <a:rPr lang="en-US" dirty="0"/>
              <a:t>2</a:t>
            </a:r>
            <a:r>
              <a:rPr lang="ru-RU" dirty="0"/>
              <a:t>/1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Ченте</a:t>
            </a:r>
            <a:r>
              <a:rPr lang="ru-RU" dirty="0"/>
              <a:t> </a:t>
            </a:r>
            <a:r>
              <a:rPr lang="ru-RU" dirty="0" err="1"/>
              <a:t>пработы</a:t>
            </a:r>
            <a:r>
              <a:rPr lang="ru-RU" dirty="0"/>
              <a:t>, </a:t>
            </a:r>
            <a:r>
              <a:rPr lang="ru-RU" dirty="0" err="1"/>
              <a:t>вышаетный</a:t>
            </a:r>
            <a:r>
              <a:rPr lang="ru-RU" dirty="0"/>
              <a:t> </a:t>
            </a:r>
            <a:r>
              <a:rPr lang="ru-RU" dirty="0" err="1"/>
              <a:t>удокпозволь</a:t>
            </a:r>
            <a:r>
              <a:rPr lang="ru-RU" dirty="0"/>
              <a:t> </a:t>
            </a:r>
            <a:r>
              <a:rPr lang="ru-RU" dirty="0" err="1"/>
              <a:t>проваши</a:t>
            </a:r>
            <a:r>
              <a:rPr lang="ru-RU" dirty="0"/>
              <a:t> </a:t>
            </a:r>
            <a:r>
              <a:rPr lang="ru-RU" dirty="0" err="1"/>
              <a:t>проля</a:t>
            </a:r>
            <a:r>
              <a:rPr lang="ru-RU" dirty="0"/>
              <a:t> </a:t>
            </a:r>
            <a:r>
              <a:rPr lang="ru-RU" dirty="0" err="1"/>
              <a:t>эленив</a:t>
            </a:r>
            <a:r>
              <a:rPr lang="ru-RU" dirty="0"/>
              <a:t> повторность </a:t>
            </a:r>
            <a:r>
              <a:rPr lang="ru-RU" dirty="0" err="1"/>
              <a:t>контому</a:t>
            </a:r>
            <a:r>
              <a:rPr lang="en-US" dirty="0"/>
              <a:t> </a:t>
            </a:r>
            <a:r>
              <a:rPr lang="ru-RU" dirty="0" err="1"/>
              <a:t>вышает</a:t>
            </a:r>
            <a:r>
              <a:rPr lang="ru-RU" dirty="0"/>
              <a:t> </a:t>
            </a:r>
            <a:r>
              <a:rPr lang="ru-RU" dirty="0" err="1"/>
              <a:t>верфекс</a:t>
            </a:r>
            <a:r>
              <a:rPr lang="ru-RU" dirty="0"/>
              <a:t> </a:t>
            </a:r>
            <a:r>
              <a:rPr lang="ru-RU" dirty="0" err="1"/>
              <a:t>подготов</a:t>
            </a:r>
            <a:r>
              <a:rPr lang="ru-RU" dirty="0"/>
              <a:t> </a:t>
            </a:r>
            <a:r>
              <a:rPr lang="ru-RU" dirty="0" err="1"/>
              <a:t>колюбым</a:t>
            </a:r>
            <a:r>
              <a:rPr lang="ru-RU" dirty="0"/>
              <a:t> </a:t>
            </a:r>
            <a:r>
              <a:rPr lang="ru-RU" dirty="0" err="1"/>
              <a:t>терфейсу</a:t>
            </a:r>
            <a:r>
              <a:rPr lang="ru-RU" dirty="0"/>
              <a:t> </a:t>
            </a:r>
            <a:r>
              <a:rPr lang="ru-RU" dirty="0" err="1"/>
              <a:t>испечивают</a:t>
            </a:r>
            <a:r>
              <a:rPr lang="en-US" dirty="0"/>
              <a:t> </a:t>
            </a:r>
            <a:r>
              <a:rPr lang="ru-RU" dirty="0" err="1"/>
              <a:t>аботорые</a:t>
            </a:r>
            <a:r>
              <a:rPr lang="ru-RU" dirty="0"/>
              <a:t> </a:t>
            </a:r>
            <a:r>
              <a:rPr lang="ru-RU" dirty="0" err="1"/>
              <a:t>элегаетный</a:t>
            </a:r>
            <a:r>
              <a:rPr lang="ru-RU" dirty="0"/>
              <a:t> котом. </a:t>
            </a:r>
            <a:r>
              <a:rPr lang="ru-RU" dirty="0" err="1"/>
              <a:t>Сех</a:t>
            </a:r>
            <a:r>
              <a:rPr lang="ru-RU" dirty="0"/>
              <a:t> поможет </a:t>
            </a:r>
            <a:r>
              <a:rPr lang="ru-RU" dirty="0" err="1"/>
              <a:t>пранить</a:t>
            </a:r>
            <a:r>
              <a:rPr lang="ru-RU" dirty="0"/>
              <a:t> и </a:t>
            </a:r>
            <a:r>
              <a:rPr lang="ru-RU" dirty="0" err="1"/>
              <a:t>прогла</a:t>
            </a:r>
            <a:r>
              <a:rPr lang="ru-RU" dirty="0"/>
              <a:t>.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2438400"/>
            <a:ext cx="4203700" cy="2057383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Текст, </a:t>
            </a:r>
            <a:r>
              <a:rPr lang="ru-RU" dirty="0" err="1"/>
              <a:t>Arial</a:t>
            </a:r>
            <a:r>
              <a:rPr lang="ru-RU" dirty="0"/>
              <a:t> </a:t>
            </a:r>
            <a:r>
              <a:rPr lang="ru-RU" dirty="0" err="1"/>
              <a:t>Regular</a:t>
            </a:r>
            <a:r>
              <a:rPr lang="ru-RU" dirty="0"/>
              <a:t> 1</a:t>
            </a:r>
            <a:r>
              <a:rPr lang="en-US" dirty="0"/>
              <a:t>0</a:t>
            </a:r>
            <a:r>
              <a:rPr lang="ru-RU" dirty="0"/>
              <a:t>/1</a:t>
            </a:r>
            <a:r>
              <a:rPr lang="en-US" dirty="0"/>
              <a:t>2</a:t>
            </a:r>
            <a:r>
              <a:rPr lang="ru-RU" dirty="0"/>
              <a:t> </a:t>
            </a:r>
            <a:r>
              <a:rPr lang="ru-RU" dirty="0" err="1"/>
              <a:t>pt</a:t>
            </a:r>
            <a:r>
              <a:rPr lang="ru-RU" dirty="0"/>
              <a:t>. </a:t>
            </a:r>
            <a:r>
              <a:rPr lang="ru-RU" dirty="0" err="1"/>
              <a:t>Редактам</a:t>
            </a:r>
            <a:r>
              <a:rPr lang="ru-RU" dirty="0"/>
              <a:t> </a:t>
            </a:r>
            <a:r>
              <a:rPr lang="ru-RU" dirty="0" err="1"/>
              <a:t>сгенят</a:t>
            </a:r>
            <a:r>
              <a:rPr lang="ru-RU" dirty="0"/>
              <a:t> </a:t>
            </a:r>
            <a:r>
              <a:rPr lang="ru-RU" dirty="0" err="1"/>
              <a:t>публицы</a:t>
            </a:r>
            <a:r>
              <a:rPr lang="ru-RU" dirty="0"/>
              <a:t> и с </a:t>
            </a:r>
            <a:r>
              <a:rPr lang="ru-RU" dirty="0" err="1"/>
              <a:t>вышаетные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 равно проку </a:t>
            </a:r>
            <a:r>
              <a:rPr lang="ru-RU" dirty="0" err="1"/>
              <a:t>прокполь</a:t>
            </a:r>
            <a:r>
              <a:rPr lang="ru-RU" dirty="0"/>
              <a:t>. </a:t>
            </a:r>
            <a:r>
              <a:rPr lang="ru-RU" dirty="0" err="1"/>
              <a:t>Уктив</a:t>
            </a:r>
            <a:r>
              <a:rPr lang="ru-RU" dirty="0"/>
              <a:t> </a:t>
            </a:r>
            <a:r>
              <a:rPr lang="ru-RU" dirty="0" err="1"/>
              <a:t>водущей</a:t>
            </a:r>
            <a:r>
              <a:rPr lang="ru-RU" dirty="0"/>
              <a:t> у и </a:t>
            </a:r>
            <a:r>
              <a:rPr lang="ru-RU" dirty="0" err="1"/>
              <a:t>провки</a:t>
            </a:r>
            <a:r>
              <a:rPr lang="ru-RU" dirty="0"/>
              <a:t> </a:t>
            </a:r>
            <a:r>
              <a:rPr lang="ru-RU" dirty="0" err="1"/>
              <a:t>пому</a:t>
            </a:r>
            <a:r>
              <a:rPr lang="ru-RU" dirty="0"/>
              <a:t> и </a:t>
            </a:r>
            <a:r>
              <a:rPr lang="ru-RU" dirty="0" err="1"/>
              <a:t>просленять</a:t>
            </a:r>
            <a:r>
              <a:rPr lang="ru-RU" dirty="0"/>
              <a:t> </a:t>
            </a:r>
            <a:r>
              <a:rPr lang="ru-RU" dirty="0" err="1"/>
              <a:t>эффей</a:t>
            </a:r>
            <a:r>
              <a:rPr lang="ru-RU" dirty="0"/>
              <a:t>. </a:t>
            </a:r>
            <a:r>
              <a:rPr lang="ru-RU" dirty="0" err="1"/>
              <a:t>Мнования</a:t>
            </a:r>
            <a:r>
              <a:rPr lang="ru-RU" dirty="0"/>
              <a:t> </a:t>
            </a:r>
            <a:r>
              <a:rPr lang="ru-RU" dirty="0" err="1"/>
              <a:t>упрокумется</a:t>
            </a:r>
            <a:r>
              <a:rPr lang="ru-RU" dirty="0"/>
              <a:t> </a:t>
            </a:r>
            <a:r>
              <a:rPr lang="ru-RU" dirty="0" err="1"/>
              <a:t>бладывают</a:t>
            </a:r>
            <a:r>
              <a:rPr lang="ru-RU" dirty="0"/>
              <a:t> </a:t>
            </a:r>
            <a:r>
              <a:rPr lang="ru-RU" dirty="0" err="1"/>
              <a:t>аботапах</a:t>
            </a:r>
            <a:r>
              <a:rPr lang="ru-RU" dirty="0"/>
              <a:t> </a:t>
            </a:r>
            <a:r>
              <a:rPr lang="ru-RU" dirty="0" err="1"/>
              <a:t>печив</a:t>
            </a:r>
            <a:r>
              <a:rPr lang="ru-RU" dirty="0"/>
              <a:t> </a:t>
            </a:r>
            <a:r>
              <a:rPr lang="ru-RU" dirty="0" err="1"/>
              <a:t>огостигу</a:t>
            </a:r>
            <a:r>
              <a:rPr lang="ru-RU" dirty="0"/>
              <a:t>, </a:t>
            </a:r>
            <a:r>
              <a:rPr lang="ru-RU" dirty="0" err="1"/>
              <a:t>вать</a:t>
            </a:r>
            <a:r>
              <a:rPr lang="ru-RU" dirty="0"/>
              <a:t> </a:t>
            </a:r>
            <a:r>
              <a:rPr lang="ru-RU" dirty="0" err="1"/>
              <a:t>этабойт</a:t>
            </a:r>
            <a:r>
              <a:rPr lang="ru-RU" dirty="0"/>
              <a:t> </a:t>
            </a:r>
            <a:r>
              <a:rPr lang="ru-RU" dirty="0" err="1"/>
              <a:t>ельзова</a:t>
            </a:r>
            <a:r>
              <a:rPr lang="ru-RU" dirty="0"/>
              <a:t> </a:t>
            </a:r>
            <a:r>
              <a:rPr lang="ru-RU" dirty="0" err="1"/>
              <a:t>стронуменицы</a:t>
            </a:r>
            <a:r>
              <a:rPr lang="ru-RU" dirty="0"/>
              <a:t> мощные для боты </a:t>
            </a:r>
            <a:r>
              <a:rPr lang="ru-RU" dirty="0" err="1"/>
              <a:t>нерсием</a:t>
            </a:r>
            <a:r>
              <a:rPr lang="ru-RU" dirty="0"/>
              <a:t> </a:t>
            </a:r>
            <a:r>
              <a:rPr lang="ru-RU" dirty="0" err="1"/>
              <a:t>прединить</a:t>
            </a:r>
            <a:r>
              <a:rPr lang="ru-RU" dirty="0"/>
              <a:t> </a:t>
            </a:r>
            <a:r>
              <a:rPr lang="ru-RU" dirty="0" err="1"/>
              <a:t>эленент</a:t>
            </a:r>
            <a:r>
              <a:rPr lang="ru-RU" dirty="0"/>
              <a:t> </a:t>
            </a:r>
            <a:r>
              <a:rPr lang="ru-RU" dirty="0" err="1"/>
              <a:t>овтовенти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err="1"/>
              <a:t>Инстуше</a:t>
            </a:r>
            <a:r>
              <a:rPr lang="ru-RU" dirty="0"/>
              <a:t> </a:t>
            </a:r>
            <a:r>
              <a:rPr lang="ru-RU" dirty="0" err="1"/>
              <a:t>вкумению</a:t>
            </a:r>
            <a:r>
              <a:rPr lang="ru-RU" dirty="0"/>
              <a:t> </a:t>
            </a:r>
            <a:r>
              <a:rPr lang="ru-RU" dirty="0" err="1"/>
              <a:t>свозможет</a:t>
            </a:r>
            <a:r>
              <a:rPr lang="ru-RU" dirty="0"/>
              <a:t> вы зам те </a:t>
            </a:r>
            <a:r>
              <a:rPr lang="ru-RU" dirty="0" err="1"/>
              <a:t>будейстрам</a:t>
            </a:r>
            <a:r>
              <a:rPr lang="ru-RU" dirty="0"/>
              <a:t> </a:t>
            </a:r>
            <a:r>
              <a:rPr lang="ru-RU" dirty="0" err="1"/>
              <a:t>создаря</a:t>
            </a:r>
            <a:r>
              <a:rPr lang="ru-RU" dirty="0"/>
              <a:t> </a:t>
            </a:r>
            <a:r>
              <a:rPr lang="ru-RU" dirty="0" err="1"/>
              <a:t>указате</a:t>
            </a:r>
            <a:r>
              <a:rPr lang="ru-RU" dirty="0"/>
              <a:t> с </a:t>
            </a:r>
            <a:r>
              <a:rPr lang="ru-RU" dirty="0" err="1"/>
              <a:t>предокпо</a:t>
            </a:r>
            <a:r>
              <a:rPr lang="ru-RU" dirty="0"/>
              <a:t> любая </a:t>
            </a:r>
            <a:r>
              <a:rPr lang="ru-RU" dirty="0" err="1"/>
              <a:t>бликаций</a:t>
            </a:r>
            <a:r>
              <a:rPr lang="ru-RU" dirty="0"/>
              <a:t>. </a:t>
            </a:r>
            <a:r>
              <a:rPr lang="ru-RU" dirty="0" err="1"/>
              <a:t>Будостр</a:t>
            </a:r>
            <a:r>
              <a:rPr lang="ru-RU" dirty="0"/>
              <a:t> </a:t>
            </a:r>
            <a:r>
              <a:rPr lang="ru-RU" dirty="0" err="1"/>
              <a:t>укаций</a:t>
            </a:r>
            <a:r>
              <a:rPr lang="ru-RU" dirty="0"/>
              <a:t>. </a:t>
            </a:r>
            <a:r>
              <a:rPr lang="ru-RU" dirty="0" err="1"/>
              <a:t>Быстивать</a:t>
            </a:r>
            <a:r>
              <a:rPr lang="ru-RU" dirty="0"/>
              <a:t> </a:t>
            </a:r>
            <a:r>
              <a:rPr lang="ru-RU" dirty="0" err="1"/>
              <a:t>обесь</a:t>
            </a:r>
            <a:r>
              <a:rPr lang="ru-RU" dirty="0"/>
              <a:t> </a:t>
            </a:r>
            <a:r>
              <a:rPr lang="ru-RU" dirty="0" err="1"/>
              <a:t>удежнос</a:t>
            </a:r>
            <a:r>
              <a:rPr lang="ru-RU" dirty="0"/>
              <a:t> </a:t>
            </a:r>
            <a:r>
              <a:rPr lang="ru-RU" dirty="0" err="1"/>
              <a:t>твиемение</a:t>
            </a:r>
            <a:r>
              <a:rPr lang="ru-RU" dirty="0"/>
              <a:t> </a:t>
            </a:r>
            <a:r>
              <a:rPr lang="ru-RU" dirty="0" err="1"/>
              <a:t>рументе</a:t>
            </a:r>
            <a:r>
              <a:rPr lang="ru-RU" dirty="0"/>
              <a:t> </a:t>
            </a:r>
            <a:r>
              <a:rPr lang="ru-RU" dirty="0" err="1"/>
              <a:t>сполько</a:t>
            </a:r>
            <a:r>
              <a:rPr lang="ru-RU" dirty="0"/>
              <a:t> </a:t>
            </a:r>
            <a:r>
              <a:rPr lang="ru-RU" dirty="0" err="1"/>
              <a:t>периментом</a:t>
            </a:r>
            <a:r>
              <a:rPr lang="ru-RU" dirty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И на </a:t>
            </a:r>
            <a:r>
              <a:rPr lang="ru-RU" dirty="0" err="1"/>
              <a:t>версие</a:t>
            </a:r>
            <a:r>
              <a:rPr lang="ru-RU" dirty="0"/>
              <a:t> </a:t>
            </a:r>
            <a:r>
              <a:rPr lang="ru-RU" dirty="0" err="1"/>
              <a:t>инить</a:t>
            </a:r>
            <a:r>
              <a:rPr lang="ru-RU" dirty="0"/>
              <a:t> </a:t>
            </a:r>
            <a:r>
              <a:rPr lang="ru-RU" dirty="0" err="1"/>
              <a:t>постворые</a:t>
            </a:r>
            <a:r>
              <a:rPr lang="ru-RU" dirty="0"/>
              <a:t> доку </a:t>
            </a:r>
            <a:r>
              <a:rPr lang="ru-RU" dirty="0" err="1"/>
              <a:t>предоку</a:t>
            </a:r>
            <a:r>
              <a:rPr lang="ru-RU" dirty="0"/>
              <a:t> </a:t>
            </a:r>
            <a:r>
              <a:rPr lang="ru-RU" dirty="0" err="1"/>
              <a:t>прединие</a:t>
            </a:r>
            <a:r>
              <a:rPr lang="ru-RU" dirty="0"/>
              <a:t> </a:t>
            </a:r>
            <a:r>
              <a:rPr lang="ru-RU" dirty="0" err="1"/>
              <a:t>инстов</a:t>
            </a:r>
            <a:r>
              <a:rPr lang="ru-RU" dirty="0"/>
              <a:t> </a:t>
            </a:r>
            <a:r>
              <a:rPr lang="ru-RU" dirty="0" err="1"/>
              <a:t>отоваммы</a:t>
            </a:r>
            <a:r>
              <a:rPr lang="ru-RU" dirty="0"/>
              <a:t> </a:t>
            </a:r>
            <a:r>
              <a:rPr lang="ru-RU" dirty="0" err="1"/>
              <a:t>позможе</a:t>
            </a:r>
            <a:r>
              <a:rPr lang="ru-RU" dirty="0"/>
              <a:t> </a:t>
            </a:r>
            <a:r>
              <a:rPr lang="ru-RU" dirty="0" err="1"/>
              <a:t>тектамется</a:t>
            </a:r>
            <a:r>
              <a:rPr lang="ru-RU" dirty="0"/>
              <a:t> </a:t>
            </a:r>
            <a:r>
              <a:rPr lang="ru-RU" dirty="0" err="1"/>
              <a:t>объектигает</a:t>
            </a:r>
            <a:r>
              <a:rPr lang="ru-RU" dirty="0"/>
              <a:t> </a:t>
            </a:r>
            <a:r>
              <a:rPr lang="ru-RU" dirty="0" err="1"/>
              <a:t>абсозмо</a:t>
            </a:r>
            <a:r>
              <a:rPr lang="ru-RU" dirty="0"/>
              <a:t> </a:t>
            </a:r>
            <a:r>
              <a:rPr lang="ru-RU" dirty="0" err="1"/>
              <a:t>жетельзов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вание</a:t>
            </a:r>
            <a:r>
              <a:rPr lang="ru-RU" dirty="0"/>
              <a:t> в </a:t>
            </a:r>
            <a:r>
              <a:rPr lang="ru-RU" dirty="0" err="1"/>
              <a:t>вастрос</a:t>
            </a:r>
            <a:r>
              <a:rPr lang="ru-RU" dirty="0"/>
              <a:t> </a:t>
            </a:r>
            <a:r>
              <a:rPr lang="ru-RU" dirty="0" err="1"/>
              <a:t>ледывозвое</a:t>
            </a:r>
            <a:r>
              <a:rPr lang="ru-RU" dirty="0"/>
              <a:t> </a:t>
            </a:r>
            <a:r>
              <a:rPr lang="ru-RU" dirty="0" err="1"/>
              <a:t>докумерсие</a:t>
            </a:r>
            <a:r>
              <a:rPr lang="ru-RU" dirty="0"/>
              <a:t> </a:t>
            </a:r>
            <a:r>
              <a:rPr lang="ru-RU" dirty="0" err="1"/>
              <a:t>испечив</a:t>
            </a:r>
            <a:r>
              <a:rPr lang="ru-RU" dirty="0"/>
              <a:t>.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4660558" y="1376051"/>
            <a:ext cx="4110794" cy="236869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 i="0">
                <a:solidFill>
                  <a:srgbClr val="0068B4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Брокеры и управляющие </a:t>
            </a:r>
          </a:p>
        </p:txBody>
      </p:sp>
    </p:spTree>
    <p:extLst>
      <p:ext uri="{BB962C8B-B14F-4D97-AF65-F5344CB8AC3E}">
        <p14:creationId xmlns:p14="http://schemas.microsoft.com/office/powerpoint/2010/main" xmlns="" val="37974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355600" y="557410"/>
            <a:ext cx="6338610" cy="49006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800"/>
              </a:lnSpc>
              <a:defRPr sz="2600" b="1" i="0">
                <a:solidFill>
                  <a:srgbClr val="0065B2"/>
                </a:solidFill>
                <a:latin typeface="Arial"/>
              </a:defRPr>
            </a:lvl1pPr>
          </a:lstStyle>
          <a:p>
            <a:r>
              <a:rPr lang="ru-RU" dirty="0"/>
              <a:t>Заголовок в одну строку</a:t>
            </a: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355601" y="4606054"/>
            <a:ext cx="2133599" cy="25270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A98C2-3E57-BD49-A3BC-A1068961B15B}" type="slidenum">
              <a:rPr lang="ru-RU" smtClean="0">
                <a:solidFill>
                  <a:srgbClr val="0065B2"/>
                </a:solidFill>
              </a:rPr>
              <a:pPr/>
              <a:t>‹#›</a:t>
            </a:fld>
            <a:endParaRPr lang="ru-RU" dirty="0">
              <a:solidFill>
                <a:srgbClr val="0065B2"/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355600" y="1075950"/>
            <a:ext cx="4110794" cy="236869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 i="0">
                <a:solidFill>
                  <a:srgbClr val="0068B4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Капитализация рынка акций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22089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ti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325DC6-3692-4C92-857E-1BF766E3F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2286"/>
            <a:ext cx="9137904" cy="51389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ED5F4D-26A2-40CB-B7E5-C7AACAF55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41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361CFB-F00A-416D-94A8-1929BD98B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6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1" r:id="rId4"/>
    <p:sldLayoutId id="2147483662" r:id="rId5"/>
    <p:sldLayoutId id="21474836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C3A552-2B68-4541-8513-195832AA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D607D3-F0BD-42FD-ABCE-E685254B0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8D27D8-EFBC-4A90-9A3D-ED340B7F3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E9C0-F2C8-4024-A619-856A6855C2BE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F75428-93E8-4C31-ACFA-8D1BDBEC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9F82BD-4F0E-4678-86BD-1E71C45DD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3B75-A24F-40F0-BF82-2E297DBD6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022E3D-F880-4F31-8074-72A28D4A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="" xmlns:a16="http://schemas.microsoft.com/office/drawing/2014/main" id="{C3632B13-DF0D-442E-A11D-C4A8D6F9D6D8}"/>
              </a:ext>
            </a:extLst>
          </p:cNvPr>
          <p:cNvSpPr txBox="1">
            <a:spLocks/>
          </p:cNvSpPr>
          <p:nvPr/>
        </p:nvSpPr>
        <p:spPr>
          <a:xfrm>
            <a:off x="160020" y="4541521"/>
            <a:ext cx="8598333" cy="2751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25 </a:t>
            </a:r>
            <a:r>
              <a:rPr lang="ru-RU" sz="1800" dirty="0" smtClean="0">
                <a:solidFill>
                  <a:schemeClr val="bg1"/>
                </a:solidFill>
                <a:cs typeface="Arial" panose="020B0604020202020204" pitchFamily="34" charset="0"/>
              </a:rPr>
              <a:t>ноября 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C832315-6B79-4752-A844-FB4AC38F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881" y="1600266"/>
            <a:ext cx="6338610" cy="181263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0" dirty="0">
                <a:solidFill>
                  <a:schemeClr val="bg1"/>
                </a:solidFill>
                <a:latin typeface="+mj-lt"/>
              </a:rPr>
              <a:t>Саморегулирование</a:t>
            </a:r>
            <a:r>
              <a:rPr lang="en-US" sz="4000" b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4000" b="0" dirty="0">
                <a:solidFill>
                  <a:schemeClr val="bg1"/>
                </a:solidFill>
                <a:latin typeface="+mj-lt"/>
              </a:rPr>
            </a:br>
            <a:r>
              <a:rPr lang="ru-RU" sz="4000" b="0" dirty="0">
                <a:solidFill>
                  <a:schemeClr val="bg1"/>
                </a:solidFill>
                <a:latin typeface="+mj-lt"/>
              </a:rPr>
              <a:t>и регулирование</a:t>
            </a:r>
            <a:r>
              <a:rPr lang="en-US" sz="4000" b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4000" b="0" dirty="0">
                <a:solidFill>
                  <a:schemeClr val="bg1"/>
                </a:solidFill>
                <a:latin typeface="+mj-lt"/>
              </a:rPr>
            </a:br>
            <a:r>
              <a:rPr lang="ru-RU" sz="4000" b="0" dirty="0">
                <a:solidFill>
                  <a:schemeClr val="bg1"/>
                </a:solidFill>
                <a:latin typeface="+mj-lt"/>
              </a:rPr>
              <a:t>на основе принципов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Название 1">
            <a:extLst>
              <a:ext uri="{FF2B5EF4-FFF2-40B4-BE49-F238E27FC236}">
                <a16:creationId xmlns="" xmlns:a16="http://schemas.microsoft.com/office/drawing/2014/main" id="{8257B49A-787B-42D4-ACF7-4D6C44B72754}"/>
              </a:ext>
            </a:extLst>
          </p:cNvPr>
          <p:cNvSpPr txBox="1">
            <a:spLocks/>
          </p:cNvSpPr>
          <p:nvPr/>
        </p:nvSpPr>
        <p:spPr>
          <a:xfrm>
            <a:off x="2419241" y="915864"/>
            <a:ext cx="4274167" cy="3709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Алексей Тимофеев</a:t>
            </a:r>
          </a:p>
        </p:txBody>
      </p:sp>
    </p:spTree>
    <p:extLst>
      <p:ext uri="{BB962C8B-B14F-4D97-AF65-F5344CB8AC3E}">
        <p14:creationId xmlns:p14="http://schemas.microsoft.com/office/powerpoint/2010/main" xmlns="" val="9513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Зарубежный опыт (1) - США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11200"/>
            <a:ext cx="79683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19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века все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биржи-СРО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;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1934 г (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Securities Exchange Act)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создана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- «полицейский на углу», введен надзор за биржами со стороны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; 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1938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г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– Maloney Act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предусмотрены национальные ассоциации ценных бумаг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саморегулирование для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OTC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рынка (при этом, модель более жесткая, чем для бирж - предварительное одобрение всех правил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);</a:t>
            </a:r>
            <a:endParaRPr lang="en-US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1964 г – полномочия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на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OTC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рынок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(до того -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NASD)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;</a:t>
            </a:r>
            <a:endParaRPr lang="en-US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2007 г - консолидация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NASD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NYSE </a:t>
            </a:r>
            <a:r>
              <a:rPr lang="en-US" sz="1500" dirty="0" err="1" smtClean="0">
                <a:solidFill>
                  <a:schemeClr val="accent1"/>
                </a:solidFill>
                <a:latin typeface="Arial"/>
              </a:rPr>
              <a:t>reg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(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коммерциализация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NYSE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создание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FINRA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;</a:t>
            </a:r>
            <a:endParaRPr lang="ru-RU" sz="15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FINRA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NFA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(разные регуляторы –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SEC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CFTC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разная роль СРО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);</a:t>
            </a:r>
            <a:endParaRPr lang="en-US" sz="15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FINRA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признается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SEC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формируются (22 члена Совета) и финансируются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индустрией, широкие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полномочия, в том числе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поведенческие и финансовые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требования, арбитраж и медиация с участием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инвесторов, обязательное членство для брокеров-дилеров, регистрация представителей   </a:t>
            </a:r>
            <a:endParaRPr lang="ru-RU" sz="15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5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Зарубежный опыт (2) - Канада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11200"/>
            <a:ext cx="796834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Чистое» СРО -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IIROC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- «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пан-Канадская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 СРО, создана 2008 г на базе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Dealers Association of Canada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(с 1916 г до 2006 г торговая ассоциация, с 1990-х – СРО)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and Market Regulation Services Inc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(с 2002 г регулятивное подразделение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TSX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.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Обязательное членство для дилеров (включает брокеров). Сегодня – 174 компании и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31,000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зарегистрированных физических лица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биржа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(TMX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 – результат слияния 5 бирж.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4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Зарубежный опыт (3) -</a:t>
            </a:r>
            <a:r>
              <a:rPr lang="ru-RU" sz="1700" dirty="0"/>
              <a:t> </a:t>
            </a:r>
            <a:r>
              <a:rPr lang="ru-RU" sz="1700" dirty="0" smtClean="0"/>
              <a:t>Великобритания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1986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только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саморегулирование (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LSE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), до 1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997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преимущественно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саморегулирование.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1986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Financial Services Act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– SIB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уполномоченные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им СРО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TSA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– ценные бумаги,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FIMBRA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- посредники, управляющие и брокеры,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AFBD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- брокеры и дилеры фьючерсного рынка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, IMRO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– управляющие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компании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, LAUTRO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– страхование жизни и трасты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: «ключи к рынку» в руках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SIB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или одной из СРО.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1992-1995 банкротство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Mirror Group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и обнаружение пропажи сотен миллионов долларов из пенсионных фондов группы – разочарование контролем со стороны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SIB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за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IMRO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 крах банков, в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том числе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Barings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(потери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от операций с фьючерсными контрактами Ника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Лисона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в Сингапурском офисе).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Октябрь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1997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переименование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SIB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в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Июнь 1998 г -  отказ от СРО (полномочия переданы по соглашению от СРО к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FSA)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Зарубежный опыт (4) - Великобритания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2000 г лейбористы принимают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Financial Services and Markets Act (FISMA)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: «больше государства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», предусматривающий создание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  <a:endParaRPr lang="en-US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декабрь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2001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-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создается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.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FSA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независимый от Правительства орган, компания с ограниченной ответственностью, половина независимых директоров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– из компаний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C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ity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,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финансируется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индустрией.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Даже полномочия по листингу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(UKLA)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2007-2008 г банковский кризис;</a:t>
            </a: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1 апреля 20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1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3 создается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FCA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реформа «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twin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peaks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»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(одновременно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 созданием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PRA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 и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«еще больше государства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».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FCA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компания с ограниченной ответственностью, независима от Правительства, формируется Банком Англии и Казначейством, финансируется индустрией.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endParaRPr lang="ru-RU" sz="1600" dirty="0">
              <a:solidFill>
                <a:srgbClr val="0065B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68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8058370" cy="490061"/>
          </a:xfrm>
        </p:spPr>
        <p:txBody>
          <a:bodyPr/>
          <a:lstStyle/>
          <a:p>
            <a:r>
              <a:rPr lang="ru-RU" sz="1700" dirty="0" smtClean="0"/>
              <a:t>Зарубежный опыт (5) - Германия, Франция </a:t>
            </a:r>
            <a:r>
              <a:rPr lang="ru-RU" sz="1700" dirty="0" smtClean="0"/>
              <a:t>– индустриальные ассоциации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Германия: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VOB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BDB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(180 банков, служба омбудсмена, гарантийный фонд), более 10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региональных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банковских ассоциаций;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DDV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(2008 г)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- 1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5 банков, Кодекс справедливости – структурные продукты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Франция: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AMAFI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(1988), около 150 членов – посредники, банки, инфраструктура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AMF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придает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обязательный характер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некоторым указаниям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AMAFI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.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Зарубежный опыт (5) - Япония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1949 –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JSDJA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1973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JSDA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создана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на базе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JSDJA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c 2004 JSDA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«чистая»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СРО, подчиняется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FSA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, правила взаимодействия с клиентами, операции с ценными бумагами и другими финансовыми инструментами на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OTC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-рынке; 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Членство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не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обязательно, но 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брокерские и дилерские компании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осуществляющие деятельность на рынке ценных бумаг (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ок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400 компаний) – члены Ассоциации;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Кроме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того, СРО: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биржи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TSE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OSE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);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«чистые» СРО – правила и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правоприменение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: 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JITA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(трастовые компании); 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FFA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(фьючерсные брокеры и дилеры);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JIAA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(инвестиционные советники,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в том числе индивидуальные управляющие) </a:t>
            </a: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История СРО на российском финансовом рынке (1)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1994 создание ПАУФОР (1995 – правила торговли РТС), ПАРТАД,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НАУРаГ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(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1997 - Кодекс поведения на рынке госбумаг),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ВСС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"/>
              </a:rPr>
              <a:t>1996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г. Указ Президента Российской Федерации от 21 марта 1996 г, утвердивший Комплексную программу по обеспечению прав вкладчиков и акционеров, и Указ Президента от 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1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июля 1996 г. № 1008 Об утверждении Концепции развития рынка ценных бумаг в Российской Федерации – обязательное членство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в СРО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 создана НАУФОР (на базе ПАУФОР), НФА (на базе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НАУРаГ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);</a:t>
            </a:r>
            <a:endParaRPr lang="en-US" sz="1600" dirty="0" smtClean="0">
              <a:solidFill>
                <a:srgbClr val="FF0000"/>
              </a:solidFill>
              <a:latin typeface="Arial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1998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г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Постановление ФКЦБ России от 3 июня 1998 г. N 22: ходатайство СРО – при получении лицензии, невступление в СРО или исключение из СРО – основание аннулирования лицензии;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2000 г – Указ Президента № 1756 - обязательное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членство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отменено; создана НАПФ;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2007 г создана НЛУ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endParaRPr lang="en-US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/>
              <a:t>История СРО на российском финансовом </a:t>
            </a:r>
            <a:r>
              <a:rPr lang="ru-RU" sz="1700" dirty="0" smtClean="0"/>
              <a:t>рынке (2)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/>
                </a:solidFill>
                <a:latin typeface="Arial"/>
              </a:rPr>
              <a:t>2007 г - Закон "О саморегулируемых организациях" – один из элементов административной реформы, не распространяется на финансовый рынок: 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Статья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13.1: «… способы обеспечения имущественной ответственности членов саморегулируемой организации перед потребителями …»: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система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личного и (или) коллективного страхования; либо компенсационный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фонд;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2015 г - Федеральный закон «О саморегулируемых организациях в сфере финансового рынка»: Под саморегулированием в </a:t>
            </a:r>
            <a:r>
              <a:rPr lang="ru-RU" sz="15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сфере финансового рынка понимается самостоятельная и инициативная деятельность, которая осуществляется финансовыми организациями (17 видов деятельности, не включающих банковскую), и содержанием которой являются разработка стандартов деятельности таких финансовых организаций и контроль за соблюдением требований указанных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стандартов.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2015 г - присоединение НВА (индустриальная ассоциация) к НФА;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2016 г - создание АНПФ;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2018 г -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присоединение НЛУ к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НАУФОР;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2020 г – получение статуса СРО инвестиционных советников АМИКС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Основные черты российского саморегулирования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839189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16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«чистых СРО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»: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профессиональная деятельность на рынке ценных бумаг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НАУФОР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НФА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Амикс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(в части инвестиционных советников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);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коллективные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инвестиции – НАУФОР;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НПФ –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НАПФ 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АНПФ;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страховщики и страховые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брокеры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-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ВСС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АПСБ;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форекс-дилеры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- 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АФД;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сельскохозяйственные кредитные потребительские кооперативы - Лад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 Единство,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Выбор;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микрофинансовые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организации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-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НП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МиР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 Альянс,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Единство (обязательные стандарты деятельности и защиты интересов потребителей во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всех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отраслях);</a:t>
            </a: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3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индустриальные ассоциации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– АБР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 АРБ, ПАРТАД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(стандартная документация, добровольные стандарты, методические материалы);</a:t>
            </a:r>
            <a:endParaRPr lang="en-US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Концепция «двух ключей» к финансовому рынку – обязательное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членство;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Множественность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(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не менее 26% компаний в каждой СРО);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Подчинение Банку России – статус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СРО 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подотчетность;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Со-регулирование: СРО: поведение членов с отсутствием ясной границы с юрисдикцией Банка России (базовые стандарты - «линия демаркации»), контрольная юрисдикция – Банк России – нормативные акты, СРО: стандарты.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Principles-based regulation</a:t>
            </a:r>
            <a:r>
              <a:rPr lang="ru-RU" sz="1700" dirty="0" smtClean="0"/>
              <a:t> (</a:t>
            </a:r>
            <a:r>
              <a:rPr lang="en-US" sz="1700" dirty="0" smtClean="0"/>
              <a:t>PBR</a:t>
            </a:r>
            <a:r>
              <a:rPr lang="ru-RU" sz="1700" dirty="0" smtClean="0"/>
              <a:t>) и </a:t>
            </a:r>
            <a:r>
              <a:rPr lang="en-US" sz="1700" dirty="0" smtClean="0"/>
              <a:t>Rules-based regulation (RBR)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Классический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пример -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правило: «не превышать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90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км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/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ч»,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принцип: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«вести не быстрее, чем это благоразумно с учетом всех обстоятельств»;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Граница между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PBR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RBR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всегда ясна – чем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абстрактнее правило, чем большее значение для его применения имеет толкование, тем более оно похоже на принцип. В крайней форме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PBR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регулирование на основе этических принципов, нарушение которых предполагает юридическую ответственность;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Принципы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vs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правил: Правила в целом более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детальны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определенны,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но могут быть жесткими и косными, а также нечувствительны к конкретным обстоятельствам. Они также могут «обходиться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»;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Принципы более гибкие, более чувствительны к контексту, потенциально более справедливы, их невозможно обойти, но могут быть неопределенны, непредсказуемы, сложны в толковании, а также могут провоцировать произвол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регулятора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… сложны для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комплайнс-офицеров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и могут привести к консервативной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комплайнс-системе</a:t>
            </a:r>
            <a:endParaRPr lang="ru-RU" sz="1600" dirty="0" smtClean="0"/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2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/>
              <a:t>IOSCO</a:t>
            </a:r>
            <a:r>
              <a:rPr lang="ru-RU" sz="1700" dirty="0"/>
              <a:t> о </a:t>
            </a:r>
            <a:r>
              <a:rPr lang="ru-RU" sz="1700" dirty="0" smtClean="0"/>
              <a:t>саморегулировании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СРО может быть «ценным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дополнением к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регулятору в достижении целей регулирования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SRO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Consultative Committee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2000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): СРО выполняют те же цели, что и государственное регулирование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–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поддерживать рыночную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добросовестность (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справедливые, эффективные и прозрачные рынки), финансовую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добросовестность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(уменьшать системный риск), защищать инвесторов.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Саморегулируемы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е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организации – организации,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которые: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 устанавливают правила, являющиеся условием для участия в какой-либо значимой деятельности на рынке ценных бумаг; или</a:t>
            </a:r>
          </a:p>
          <a:p>
            <a:pPr marL="285750" indent="-285750"/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2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 устанавливают и контролируют соблюдение правил торговли, ведения бизнеса или квалификации для физических и юридических лиц, осуществляющих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деятельность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на рынке ценных бумаг; или</a:t>
            </a:r>
          </a:p>
          <a:p>
            <a:pPr marL="285750" indent="-285750"/>
            <a:r>
              <a:rPr lang="ru-RU" sz="1600" dirty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3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) устанавливают дисциплинарные правила или дисциплинарные процедуры, позволяющие накладывать соответствующие санкции в случае нарушения их правил. 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FF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и </a:t>
            </a:r>
            <a:r>
              <a:rPr lang="en-US" sz="1700" dirty="0" smtClean="0"/>
              <a:t>RBR – </a:t>
            </a:r>
            <a:r>
              <a:rPr lang="ru-RU" sz="1700" dirty="0" smtClean="0"/>
              <a:t>комбинация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Нет системы целиком основанной на регулировании на основе правил или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принципов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: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одной стороны, нужны принципы: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	1) нельзя все отношения регулировать с детальностью - финансовый рынок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требует гибкости для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того, чтобы предлагать разные и новые услуги 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продукты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(иначе -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разрешительный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подход, ригоризм и «регуляторная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горячка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»);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	2) нельзя избежать абстрактных правил, то есть правил-принципов, где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важным являются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толкование;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	3) нельзя оставить пробелы между правилами;</a:t>
            </a:r>
          </a:p>
          <a:p>
            <a:pPr marL="285750" indent="-285750"/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другой стороны, нужны конкретные правила: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	1) многие отношения могут регулироваться конкретными и детальными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правилами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	2) регулирование только на основе принципов создало бы чрезмерную 	неопределенность регулирования и риск произвола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правоприменителя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.</a:t>
            </a: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r>
              <a:rPr lang="ru-RU" sz="1600" dirty="0" smtClean="0">
                <a:solidFill>
                  <a:srgbClr val="FF0000"/>
                </a:solidFill>
                <a:latin typeface="Arial"/>
              </a:rPr>
              <a:t> 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UK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FSA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провозгласила новый подход в 2003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г в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Financial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Services Authority, Consultation Paper, No. 185, The CIS Sourcebook – A new approach (London: 2003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)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2003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Ed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Balls, Economic Secretary to the U.K.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Treasury: “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Наша система регулирования на основе принципов и регулирования, основанного на рисках обеспечивает нашим финансовым услугам большое конкурентное преимущество и является лучшей в мире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.”</a:t>
            </a:r>
            <a:endParaRPr lang="en-US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(</a:t>
            </a:r>
            <a:r>
              <a:rPr lang="en-US" sz="1700" dirty="0" smtClean="0"/>
              <a:t>FSA-FCA Handbook) - </a:t>
            </a:r>
            <a:r>
              <a:rPr lang="en-US" sz="1700" dirty="0"/>
              <a:t>Principles of </a:t>
            </a:r>
            <a:r>
              <a:rPr lang="en-US" sz="1700" dirty="0" smtClean="0"/>
              <a:t>Business</a:t>
            </a:r>
            <a:r>
              <a:rPr lang="ru-RU" sz="1700" dirty="0" smtClean="0"/>
              <a:t> (</a:t>
            </a:r>
            <a:r>
              <a:rPr lang="en-US" sz="1700" dirty="0" smtClean="0"/>
              <a:t>PRIN)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857643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</a:t>
            </a: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. Integrity – A firm must conduct its business with integrity.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2. Skill, care and diligence – A firm must conduct its business with due skill, care and diligence.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3. Management </a:t>
            </a: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and control – A firm must take reasonable care to </a:t>
            </a:r>
            <a:r>
              <a:rPr lang="en-US" sz="1400" dirty="0" err="1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organise</a:t>
            </a: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and control its affairs </a:t>
            </a:r>
            <a:r>
              <a:rPr lang="en-US" sz="14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responsibly </a:t>
            </a: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and effectively, with adequate risk management systems.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4. Financial prudence – A firm must maintain adequate financial resources.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5. Market conduct – A firm must observe proper standards of market conduct.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6. Customers’ interests – A firm must pay due regard to the interests of its customers and treat them fairly.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7. Communications with clients – A firm must pay due regard to the information needs of its clients and communicate information to them in a way which is clear, fair and not misleading.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8. Conflicts of interest – A firm must manage conflicts of interest fairly, both between itself and its customers and between a customer and another client.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9. Customers: relationships of trust – A firm must take reasonable care to ensure the suitability of its advice and discretionary decisions for any customer who is entitled to rely upon its judgement.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10. Clients’ assets – A firm must arrange adequate protection for clients’ assets when it is responsible for them.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11. Relations with regulators – A firm must deal with its regulators in an open and co-operative way and must disclose to the FCA anything relating to the firm of which the FCA would reasonably expect notice.</a:t>
            </a:r>
            <a:br>
              <a:rPr lang="en-US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endParaRPr lang="en-US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(Канада) </a:t>
            </a:r>
            <a:r>
              <a:rPr lang="en-US" sz="1700" dirty="0" smtClean="0"/>
              <a:t>IIROC</a:t>
            </a:r>
            <a:r>
              <a:rPr lang="ru-RU" sz="1700" dirty="0" smtClean="0"/>
              <a:t> – правило 1402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857643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«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A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 Regulated Person:</a:t>
            </a:r>
          </a:p>
          <a:p>
            <a:pPr lvl="1" fontAlgn="base"/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in the transaction of business must observe high standards of ethics and conduct and must act openly and fairly and in accordance with just and equitable principles of trade, and </a:t>
            </a:r>
          </a:p>
          <a:p>
            <a:pPr lvl="1" fontAlgn="base"/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must not engage in any business conduct that is unbecoming or detrimental to the public interest.</a:t>
            </a:r>
          </a:p>
          <a:p>
            <a:pPr fontAlgn="base"/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Without limiting the generality of the foregoing, any business conduct that:</a:t>
            </a:r>
          </a:p>
          <a:p>
            <a:pPr lvl="1" fontAlgn="base"/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is negligent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fails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to comply with a legal, regulatory, contractual or other obligation, including the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rules,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requirements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and policies of a Regulated Person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displays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an unreasonable departure from standards that are expected to be observed by a Regulated Person, or</a:t>
            </a:r>
          </a:p>
          <a:p>
            <a:pPr lvl="1" fontAlgn="base"/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is likely to diminish investor confidence in the integrity of  securities, futures or derivatives markets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may </a:t>
            </a:r>
            <a:r>
              <a:rPr lang="en-US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be conduct that contravenes one or more of the standards </a:t>
            </a:r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… »</a:t>
            </a:r>
            <a:endParaRPr lang="en-US" sz="15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1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</a:br>
            <a:endParaRPr lang="ru-RU" sz="15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– </a:t>
            </a:r>
            <a:r>
              <a:rPr lang="ru-RU" sz="1700" dirty="0" smtClean="0"/>
              <a:t>дискуссия в США 2005-2007 (1)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2002 г Закон </a:t>
            </a:r>
            <a:r>
              <a:rPr lang="ru-RU" sz="1500" dirty="0" err="1">
                <a:solidFill>
                  <a:schemeClr val="accent1"/>
                </a:solidFill>
                <a:latin typeface="Arial"/>
              </a:rPr>
              <a:t>Сорбейнза-Оксли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(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манипулирование отчетностью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Enron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в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2001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);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2005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г </a:t>
            </a:r>
            <a:r>
              <a:rPr lang="en-US" sz="1500" dirty="0" err="1" smtClean="0">
                <a:solidFill>
                  <a:schemeClr val="accent1"/>
                </a:solidFill>
                <a:latin typeface="Arial"/>
              </a:rPr>
              <a:t>Oxera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study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: «Регуляторная среда»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– второй по важности фактор для конкуренции финансовых центров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(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первым названа доступность профессионального персонала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).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Два пункта невыгодно отличают регулятивную среду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Нью-Йорка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по сравнению с Лондоном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: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«слишком много регулирующих органов и недостаточное взаимодействие между ними»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;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«более гибкая, основанная на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принципах регуляторная философия </a:t>
            </a:r>
            <a:r>
              <a:rPr lang="en-US" sz="1500" dirty="0">
                <a:solidFill>
                  <a:schemeClr val="accent1"/>
                </a:solidFill>
                <a:latin typeface="Arial"/>
              </a:rPr>
              <a:t>FSA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по сравнению с предписывающим, основанным на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правилах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подходом </a:t>
            </a:r>
            <a:r>
              <a:rPr lang="en-US" sz="1500" dirty="0">
                <a:solidFill>
                  <a:schemeClr val="accent1"/>
                </a:solidFill>
                <a:latin typeface="Arial"/>
              </a:rPr>
              <a:t>SEC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»;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</a:t>
            </a:r>
            <a:endParaRPr lang="en-US" sz="15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/>
                </a:solidFill>
                <a:latin typeface="Arial"/>
              </a:rPr>
              <a:t>2006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г </a:t>
            </a:r>
            <a:r>
              <a:rPr lang="en-US" sz="1500" dirty="0">
                <a:solidFill>
                  <a:schemeClr val="accent1"/>
                </a:solidFill>
                <a:latin typeface="Arial"/>
              </a:rPr>
              <a:t>IPO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в США составили 16% по сравнению с 57% мирового рынка в 2001. </a:t>
            </a: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0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/>
              <a:t>PBR – </a:t>
            </a:r>
            <a:r>
              <a:rPr lang="ru-RU" sz="1700" dirty="0"/>
              <a:t>дискуссия в США </a:t>
            </a:r>
            <a:r>
              <a:rPr lang="ru-RU" sz="1700" dirty="0" smtClean="0"/>
              <a:t>2005-2007 (2)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820991"/>
            <a:ext cx="83935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2006 г.  Комитет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по регулированию рынка капитала: «Смещение регулятивной интенсивности привело к потере конкурентоспособности финансового рынка США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.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Это (сохранение лидирующей позиции Лондона как финансового центра) было сделано путем обеспечения защиты инвесторов хорошо сделанными,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эффективыми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законами надлежаще применяемыми без лишних расходов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…»; «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 СРО должны одобрить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в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большей степени основанные на принципах правила …»; «Предписывающие правила должны быть изменены, стать более гибкими, более ориентированными на результат, … чем на процесс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.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Регулирование и надзор должны быть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риск-ориентированными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и основанными на принципах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.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»;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2007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г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- Майкл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Блумберг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, Хэнк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Полсон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(Секретарь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Козначейства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 предложили перейти к британскому, более гибкому, подходу, чтобы сохранить глобальную конкурентоспособность финансового рынка США;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2020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г -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SEC –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изменения в регулирование 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S-K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(раскрытие информации эмитентами) более основанные на принципах </a:t>
            </a:r>
            <a:endParaRPr lang="en-US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– российский финансовый рынок (1): </a:t>
            </a:r>
            <a:r>
              <a:rPr lang="en-US" sz="1700" dirty="0" smtClean="0"/>
              <a:t>Suitability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Управление ценными бумагами. Положение Банка России 2015 г № 482-П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 деятельности по управлению: «Инвестиционный профиль клиента-физического лица определяется управляющим в том числе исходя из следующих сведений: … об опыте и знаниях физического лица в области инвестирования.» (п. 1.4), БС о деятельности по управлению (п 2.9) – аналогично.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Инвестиционное консультирование. Указание Банка России №5014-У об инвестиционном консультировании: «сведения об образовании». БС (п 2.3): «сведения об опыте и знаниях физического лица в области инвестирования (например, виды услуг, сделок, финансовых инструментов, объем, частота сделок, период, за который такие сделки совершались, опыт работы клиента в организациях, осуществляющих такие услуги и сделки).</a:t>
            </a: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– российский финансовый рынок (2): </a:t>
            </a:r>
            <a:r>
              <a:rPr lang="en-US" sz="1700" dirty="0" smtClean="0"/>
              <a:t>Suitability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/>
                </a:solidFill>
                <a:latin typeface="Arial"/>
              </a:rPr>
              <a:t>Обзор практики НАУФОР: «Во всех случаях, когда полученной от клиента информации недостаточно для проведения указанной оценки, НАУФОР считает, что имеет место неисполнение обязанностей по определению инвестиционного профиля или нарушение требований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о </a:t>
            </a:r>
            <a:r>
              <a:rPr lang="ru-RU" sz="1500" b="1" i="1" dirty="0">
                <a:solidFill>
                  <a:schemeClr val="accent1"/>
                </a:solidFill>
                <a:latin typeface="Arial"/>
              </a:rPr>
              <a:t>сбалансированной оценке информации при его определении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.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В некоторых случаях информация об опыте и знаниях в области инвестирования запрашивается у физического лица  в форме, не позволяющей оценить полученный ответ для целей определения инвестиционного профиля. … Рекомендуем </a:t>
            </a:r>
            <a:r>
              <a:rPr lang="ru-RU" sz="1500" b="1" i="1" dirty="0">
                <a:solidFill>
                  <a:schemeClr val="accent1"/>
                </a:solidFill>
                <a:latin typeface="Arial"/>
              </a:rPr>
              <a:t>управляющим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 и инвестиционным советникам запрашивать у клиента информацию о наличии у него знаний в области инвестирования, а также об опыте работы с </a:t>
            </a:r>
            <a:r>
              <a:rPr lang="ru-RU" sz="1500" b="1" i="1" dirty="0">
                <a:solidFill>
                  <a:schemeClr val="accent1"/>
                </a:solidFill>
                <a:latin typeface="Arial"/>
              </a:rPr>
              <a:t>конкретными видами инвестиций (с указанием, по крайней мере, срока и видов финансовых инструментов) либо с конкретными услугами финансовой индустрии (брокерское обслуживание, доверительное управление, инвестиционное консультирование). К информации о знаниях в области инвестирования может быть приравнена информация об образовании, в случае, если такое образование непосредственно связано с экономикой и финансами</a:t>
            </a:r>
            <a:r>
              <a:rPr lang="ru-RU" sz="1500" b="1" dirty="0" smtClean="0">
                <a:solidFill>
                  <a:schemeClr val="accent1"/>
                </a:solidFill>
                <a:latin typeface="Arial"/>
              </a:rPr>
              <a:t>.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…</a:t>
            </a:r>
            <a:endParaRPr lang="ru-RU" sz="15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907948" cy="490061"/>
          </a:xfrm>
        </p:spPr>
        <p:txBody>
          <a:bodyPr/>
          <a:lstStyle/>
          <a:p>
            <a:r>
              <a:rPr lang="en-US" sz="1700" dirty="0" smtClean="0"/>
              <a:t>RBR </a:t>
            </a:r>
            <a:r>
              <a:rPr lang="ru-RU" sz="1700" dirty="0" smtClean="0"/>
              <a:t>– российский финансовый рынок: </a:t>
            </a:r>
            <a:r>
              <a:rPr lang="en-US" sz="1700" dirty="0" smtClean="0"/>
              <a:t>Appropriateness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Брокерская деятельность. Закон о рынке ценных бумаг (п. 4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ст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51.2-1): 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«…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перечни вопросов тестирования, … порядок определения положительного или отрицательного результата тестирования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… устанавливаются базовым стандартом защиты прав инвестора.»</a:t>
            </a:r>
            <a:endParaRPr lang="en-US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Базовый стандарт защиты прав и интересов клиентов брокеров: 10 групп финансовых инструментов по 3 вопроса на самооценку и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4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вопроса на знания.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 следующем году планируется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увеличить количество вопросов в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ротации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907948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– российский финансовый рынок (4): Продажи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/>
                </a:solidFill>
                <a:latin typeface="Arial"/>
              </a:rPr>
              <a:t>Внутренний Стандарт НАУФОР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«Требования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к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взаимодействию с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физическими лицами при предложении финансовых инструментов, а также услуг по совершению необеспеченных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сделок»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«2.1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.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Предложение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финансового инструмента должно соответствовать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следующим принципам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обеспечения защиты прав и интересов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физических лиц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: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(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1) Недопустимость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навязывания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финансового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инструмента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: … 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(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2)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Обеспечение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надлежащего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информирования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о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предлагаемом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финансовом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инструменте</a:t>
            </a:r>
            <a:r>
              <a:rPr lang="en-US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…</a:t>
            </a:r>
            <a:endParaRPr lang="ru-RU" sz="1500" dirty="0" smtClean="0">
              <a:solidFill>
                <a:schemeClr val="accent1"/>
              </a:solidFill>
              <a:latin typeface="Arial"/>
            </a:endParaRP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2.2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. Информирование о предлагаемом финансовом инструменте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должно 	осуществляться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на принципах добросовестности, достоверности и полноты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сообщаемых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сведений. Не допускается предоставление информации,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которая 	вводит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в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заблуждение </a:t>
            </a:r>
            <a:r>
              <a:rPr lang="ru-RU" sz="1500" dirty="0">
                <a:solidFill>
                  <a:schemeClr val="accent1"/>
                </a:solidFill>
                <a:latin typeface="Arial"/>
              </a:rPr>
              <a:t>относительно предлагаемого финансового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инструмента.»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Практика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контроля НАУФОР: разграничение навязывания и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структурирования;</a:t>
            </a:r>
          </a:p>
          <a:p>
            <a:pPr marL="285750" indent="-285750"/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отсутствие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значимой информации,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разграничение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«покупки с полки» и продажи …</a:t>
            </a:r>
            <a:endParaRPr lang="ru-RU" sz="1500" dirty="0">
              <a:solidFill>
                <a:schemeClr val="accent1"/>
              </a:solidFill>
              <a:latin typeface="Arial"/>
            </a:endParaRPr>
          </a:p>
          <a:p>
            <a:r>
              <a:rPr lang="ru-RU" sz="1500" dirty="0">
                <a:solidFill>
                  <a:schemeClr val="accent1"/>
                </a:solidFill>
                <a:latin typeface="Arial"/>
              </a:rPr>
              <a:t/>
            </a:r>
            <a:br>
              <a:rPr lang="ru-RU" sz="1500" dirty="0">
                <a:solidFill>
                  <a:schemeClr val="accent1"/>
                </a:solidFill>
                <a:latin typeface="Arial"/>
              </a:rPr>
            </a:br>
            <a:endParaRPr lang="ru-RU" sz="15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  <a:p>
            <a:endParaRPr lang="ru-RU" sz="1400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en-US" sz="1700" dirty="0"/>
              <a:t>IOSCO</a:t>
            </a:r>
            <a:r>
              <a:rPr lang="ru-RU" sz="1700" dirty="0"/>
              <a:t> о </a:t>
            </a:r>
            <a:r>
              <a:rPr lang="ru-RU" sz="1700" dirty="0" smtClean="0"/>
              <a:t>надлежащем использовании саморегулирования</a:t>
            </a:r>
            <a:r>
              <a:rPr lang="en-US" sz="1700" dirty="0" smtClean="0"/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СРО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реализует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цели соответствующих нормативных актов, своих правил,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следит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за их соблюдением;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Находится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под адекватным и постоянным надзором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регулятора;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Увеличивает регулятивные ресурсы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путем использования  экспертизы СРО, знаний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рынка;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Использует адекватные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стандарты корпоративного управления, позволяющие управлять конфликтом интересов </a:t>
            </a: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907948" cy="490061"/>
          </a:xfrm>
        </p:spPr>
        <p:txBody>
          <a:bodyPr/>
          <a:lstStyle/>
          <a:p>
            <a:r>
              <a:rPr lang="en-US" sz="1700" dirty="0" smtClean="0"/>
              <a:t>PBR </a:t>
            </a:r>
            <a:r>
              <a:rPr lang="ru-RU" sz="1700" dirty="0" smtClean="0"/>
              <a:t>– российский финансовый рынок (3): </a:t>
            </a:r>
            <a:r>
              <a:rPr lang="ru-RU" sz="1700" dirty="0" smtClean="0"/>
              <a:t>ущемление интересов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Базовый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стандарт защиты прав и интересов клиентов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брокеров (п 1.4): «Брокер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не вправе злоупотреблять своими правами и (или) ущемлять интересы клиентов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.»</a:t>
            </a: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Контрольная практика НАУФОР: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требование договора о выводе средств через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банковский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счет – ущемление прав инвесторов 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Саморегулирование и </a:t>
            </a:r>
            <a:r>
              <a:rPr lang="en-US" sz="1700" dirty="0" smtClean="0"/>
              <a:t>PBR </a:t>
            </a:r>
            <a:r>
              <a:rPr lang="ru-RU" sz="1700" dirty="0" smtClean="0"/>
              <a:t>– </a:t>
            </a:r>
            <a:r>
              <a:rPr lang="ru-RU" sz="1700" dirty="0" err="1" smtClean="0"/>
              <a:t>правоприменение</a:t>
            </a:r>
            <a:r>
              <a:rPr lang="ru-RU" sz="1700" dirty="0" smtClean="0"/>
              <a:t> </a:t>
            </a:r>
            <a:r>
              <a:rPr lang="ru-RU" sz="1700" dirty="0" smtClean="0"/>
              <a:t>(НАУФОР)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	1) проверка – плановая (раз в 5 лет) или внеплановая (инициатива НАУФОР,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в</a:t>
            </a:r>
          </a:p>
          <a:p>
            <a:pPr marL="285750" indent="-285750"/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том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числе контрольная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закупка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или жалоба);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2) составление и направление акта в организацию;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3) надзорная встреча – обсуждение акта с организацией;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4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 Дисциплинарный комитет (большинство, чтобы в случае отвода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представителей индустрии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Комитет мог состояться, – сотрудники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НАУФОР, остальные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– представители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индустрии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):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(1) решение о привлечении к ответственности (предупреждение, предписание об 	устранении, штраф (до 1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млн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500" dirty="0" err="1" smtClean="0">
                <a:solidFill>
                  <a:schemeClr val="accent1"/>
                </a:solidFill>
                <a:latin typeface="Arial"/>
              </a:rPr>
              <a:t>руб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), вынесение на Совет директоров предложения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об исключении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из НАУФОР); либо 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(2) в случае исправления нарушения или несогласия Дисциплинарного комитета - 	освобождение от ответственности;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	5) обжалование в Совет директоров (комитет по обжалованию (три члена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совета</a:t>
            </a:r>
          </a:p>
          <a:p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директоров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) рассматривает жалобу и рекомендует Совету директоров оставить 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 прежним</a:t>
            </a:r>
            <a:r>
              <a:rPr lang="ru-RU" sz="1500" dirty="0" smtClean="0">
                <a:solidFill>
                  <a:schemeClr val="accent1"/>
                </a:solidFill>
                <a:latin typeface="Arial"/>
              </a:rPr>
              <a:t>, отменить или изменить решение Дисциплинарного комитета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endParaRPr lang="ru-RU" sz="1400" dirty="0">
              <a:solidFill>
                <a:srgbClr val="0065B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8309301" cy="490061"/>
          </a:xfrm>
        </p:spPr>
        <p:txBody>
          <a:bodyPr/>
          <a:lstStyle/>
          <a:p>
            <a:r>
              <a:rPr lang="ru-RU" sz="1700" dirty="0" smtClean="0"/>
              <a:t>Саморегулирование и </a:t>
            </a:r>
            <a:r>
              <a:rPr lang="en-US" sz="1700" dirty="0" smtClean="0"/>
              <a:t>PBR</a:t>
            </a:r>
            <a:r>
              <a:rPr lang="ru-RU" sz="1700" dirty="0" smtClean="0"/>
              <a:t> на российском финансовом рынке – выводы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Комбинация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PBR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RBR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больше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PBR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в государственном регулировании, СРО – преимущественно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PBR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Больше саморегулирования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как регулирования со своим предметом, но методом: доверие как со стороны государства - делегирование, так и со стороны индустрии;</a:t>
            </a: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Развитие СРО: больше вовлеченность сообщества в разработку правил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 принципов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- публикация проектов стандартов, обзоров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контрольной практики и их обсуждение, компетентный и представительный Дисциплинарный комитет,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введение в него представителей инвесторов, обжалование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 совет директоров СРО;</a:t>
            </a:r>
            <a:endParaRPr lang="en-US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Раскрытие информации о дисциплинарных решениях, в том числе мотивах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Образование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культура применения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PBR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поддержка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саморегулирования со стороны индустрии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8309301" cy="490061"/>
          </a:xfrm>
        </p:spPr>
        <p:txBody>
          <a:bodyPr/>
          <a:lstStyle/>
          <a:p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 algn="ctr"/>
            <a:endParaRPr lang="ru-RU" sz="35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 algn="ctr"/>
            <a:r>
              <a:rPr lang="ru-RU" sz="35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Спасибо за внимание!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5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/>
              <a:t>Виды СРО на финансовом </a:t>
            </a:r>
            <a:r>
              <a:rPr lang="ru-RU" sz="1700" dirty="0" smtClean="0"/>
              <a:t>рынке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11200"/>
            <a:ext cx="79683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Биржи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устанавливают правила торгов и листинга, иногда правила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поведения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своих членов и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листингованных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компаний (здесь следует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разделять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вопросы качества продукта и регулятивные вопросы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); </a:t>
            </a:r>
            <a:endParaRPr lang="ru-RU" sz="1600" dirty="0">
              <a:solidFill>
                <a:schemeClr val="accent1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«Членские»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или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«Независимые» </a:t>
            </a:r>
            <a:r>
              <a:rPr lang="ru-RU" sz="1600" i="1" dirty="0">
                <a:solidFill>
                  <a:schemeClr val="accent1"/>
                </a:solidFill>
                <a:latin typeface="Arial"/>
              </a:rPr>
              <a:t>(о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т операторов рынка) СРО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 –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«чистые СРО» –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приоритетная задача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регулирование и надзор;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Индустриальные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ассоциации – преимущественно лоббисты, регуляторы «между прочим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»,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либо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сфокусированные на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определенной услуге или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продукте, не требующих одобрения со стороны государства (стандартная документация РЕПО,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деривативов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и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тп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Центральные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депозитарии и клиринговые агентства - устанавливают правила расчетов для своих членов</a:t>
            </a: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______</a:t>
            </a:r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600" dirty="0" smtClean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r>
              <a:rPr lang="en-US" sz="1400" dirty="0" smtClean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Self-Regulation </a:t>
            </a:r>
            <a:r>
              <a:rPr lang="en-US" sz="1400" dirty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in Securities Markets</a:t>
            </a:r>
            <a:r>
              <a:rPr lang="ru-RU" sz="1400" dirty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.</a:t>
            </a:r>
            <a:r>
              <a:rPr lang="en-US" sz="1400" dirty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 John Carson</a:t>
            </a:r>
            <a:r>
              <a:rPr lang="ru-RU" sz="1400" dirty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. 2011</a:t>
            </a:r>
            <a:r>
              <a:rPr lang="en-US" sz="1400" dirty="0">
                <a:solidFill>
                  <a:srgbClr val="0065B2"/>
                </a:solidFill>
                <a:latin typeface="Arial"/>
                <a:ea typeface="+mj-ea"/>
                <a:cs typeface="+mj-cs"/>
              </a:rPr>
              <a:t>Policy Research Working Paper WB   </a:t>
            </a: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6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СРО </a:t>
            </a:r>
            <a:r>
              <a:rPr lang="ru-RU" sz="1700" dirty="0" smtClean="0"/>
              <a:t>на финансовом </a:t>
            </a:r>
            <a:r>
              <a:rPr lang="ru-RU" sz="1700" dirty="0" smtClean="0"/>
              <a:t>рынке </a:t>
            </a:r>
            <a:r>
              <a:rPr lang="ru-RU" sz="1700" dirty="0" smtClean="0"/>
              <a:t>– тенденции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11200"/>
            <a:ext cx="79683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Усиление роли государства – постоянное противоборство, в котором СРО  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слабее, везде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, где саморегулирование состоялось – это история длительного формирования доверия и искусного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балансирования;</a:t>
            </a:r>
            <a:endParaRPr lang="ru-RU" sz="1400" dirty="0" smtClean="0">
              <a:solidFill>
                <a:srgbClr val="0065B2"/>
              </a:solidFill>
              <a:latin typeface="Aria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Роль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рыночных операторов как СРО снижается: </a:t>
            </a:r>
          </a:p>
          <a:p>
            <a:pPr marL="342900" indent="-34290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биржи 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коммерциализированы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(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Европейская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комиссия: «это не приемлемо более для бирж осуществлять регулятивные роли с тех пор как они являются коммерческими организациями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»); растет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конкуренция с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ATF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 </a:t>
            </a:r>
          </a:p>
          <a:p>
            <a:pPr marL="342900" indent="-342900"/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правила бирж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,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ЦД и КА носят операционный характер и тесно связаны с их услугами,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Усиливается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роль «чистых СРО», которых однако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меньшинство</a:t>
            </a:r>
            <a:endParaRPr lang="ru-RU" sz="1600" dirty="0" smtClean="0">
              <a:solidFill>
                <a:schemeClr val="accent1"/>
              </a:solidFill>
              <a:latin typeface="Arial"/>
            </a:endParaRPr>
          </a:p>
          <a:p>
            <a:endParaRPr lang="ru-RU" sz="1400" dirty="0" smtClean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/>
              <a:t>Регулятивные модели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11200"/>
            <a:ext cx="7968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Государственная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– большинство стран ЕС, а также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Великобритания здесь даже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UKLA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 - 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FCA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Модель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 ограниченным использованием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бирж-СРО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Гонконг, Китай, Сингапур, Швеция, США (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NYSE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 государственный орган делит регулирование с биржами;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Модель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с сильными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биржами-СРО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Австралия, Япония, Малайзия, США (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CME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 – здесь биржи регулируют даже бизнес-поведение своих членов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«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Чистые» СРО – США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(FINRA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NFA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),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Канада (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IIROC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), Япония (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JSDA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), Южная Корея 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(KOFIA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–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членские некоммерческие организации, независимые от рыночных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операторов;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Индустриальные ассоциации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ICMA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и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ISDA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- международные,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Бразилия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(ANBIMA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Франция (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AMAFI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), Германия (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DDV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отдельные продукты или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guidance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 нормативным актам 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/>
              <a:t>Достоинства </a:t>
            </a:r>
            <a:r>
              <a:rPr lang="ru-RU" sz="1700" dirty="0" smtClean="0"/>
              <a:t>саморегулирования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81007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Гибкость - «СРО по своей природе имеет больше гибкости адаптировать регулятивные требования к быстро изменяющейся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бизнес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-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среде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Компетентность - «лучшее знание рынков и продуктов»;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Cost effectiveness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«более дешевое регулирование» – щепетильное отношение к регулятивным расходам;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Трансграничность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благодаря корпоративной или договорной основе;</a:t>
            </a:r>
            <a:endParaRPr lang="en-US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Консультативный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характер </a:t>
            </a:r>
            <a:r>
              <a:rPr lang="ru-RU" sz="1600" dirty="0" err="1">
                <a:solidFill>
                  <a:schemeClr val="accent1"/>
                </a:solidFill>
                <a:latin typeface="Arial"/>
              </a:rPr>
              <a:t>правоприменения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 СРО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</a:rPr>
              <a:t>Для России – регулирование «на основе принципов».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 smtClean="0"/>
              <a:t>Недостатки </a:t>
            </a:r>
            <a:r>
              <a:rPr lang="ru-RU" sz="1700" dirty="0"/>
              <a:t>саморегулирования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81007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4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Конфликт интересов – балансирование между регулированием и защитой интересов членов (даже в «чистой» СРО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) –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необходимость балансировать интересы членов СРО и интересы их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клиентов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*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Влияние на конкуренцию (прием в СРО и правила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*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Недофинансирование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Имитация саморегулирования -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«</a:t>
            </a:r>
            <a:r>
              <a:rPr lang="ru-RU" sz="1600" dirty="0" err="1" smtClean="0">
                <a:solidFill>
                  <a:schemeClr val="accent1"/>
                </a:solidFill>
                <a:latin typeface="Arial"/>
              </a:rPr>
              <a:t>СРО-парковка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/>
            <a:r>
              <a:rPr lang="en-US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___________</a:t>
            </a:r>
          </a:p>
          <a:p>
            <a:pPr marL="285750" indent="-285750"/>
            <a:endParaRPr lang="en-US" sz="1600" dirty="0" smtClean="0">
              <a:solidFill>
                <a:schemeClr val="accent1"/>
              </a:solidFill>
              <a:latin typeface="Arial"/>
            </a:endParaRPr>
          </a:p>
          <a:p>
            <a:pPr marL="285750" indent="-285750"/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*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Элементы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управления конфликтом интересов и защиты конкуренции: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контроль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со стороны государства;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корпоративная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структура (важная роль независимых директоров,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отдельные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органы контроля и привлечения к дисциплинарной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ответственности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).</a:t>
            </a:r>
            <a:endParaRPr lang="en-US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  <a:p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2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08" y="315028"/>
            <a:ext cx="7489371" cy="490061"/>
          </a:xfrm>
        </p:spPr>
        <p:txBody>
          <a:bodyPr/>
          <a:lstStyle/>
          <a:p>
            <a:r>
              <a:rPr lang="ru-RU" sz="1700" dirty="0"/>
              <a:t>Мотивы </a:t>
            </a:r>
            <a:r>
              <a:rPr lang="ru-RU" sz="1700" dirty="0" smtClean="0"/>
              <a:t>саморегулирования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713" y="703943"/>
            <a:ext cx="796834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Индустрия заинтересована:</a:t>
            </a:r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1)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«работать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на справедливом, понятном и конкурентном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рынке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»</a:t>
            </a:r>
            <a:r>
              <a:rPr lang="en-US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Arial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IOSCO </a:t>
            </a:r>
            <a:r>
              <a:rPr lang="ru-RU" sz="1600" dirty="0" smtClean="0">
                <a:solidFill>
                  <a:schemeClr val="accent1"/>
                </a:solidFill>
                <a:latin typeface="Arial"/>
              </a:rPr>
              <a:t>	</a:t>
            </a:r>
            <a:r>
              <a:rPr lang="en-US" sz="1600" dirty="0" smtClean="0">
                <a:solidFill>
                  <a:schemeClr val="accent1"/>
                </a:solidFill>
                <a:latin typeface="Arial"/>
              </a:rPr>
              <a:t>SRO </a:t>
            </a:r>
            <a:r>
              <a:rPr lang="en-US" sz="1600" dirty="0">
                <a:solidFill>
                  <a:schemeClr val="accent1"/>
                </a:solidFill>
                <a:latin typeface="Arial"/>
              </a:rPr>
              <a:t>CC)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в доверии к нему и индустрии со стороны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потребителей;</a:t>
            </a:r>
          </a:p>
          <a:p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2)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в «лучшем» регулировании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- стремится избежать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регулирования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со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стороны государства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недостатки которого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– патернализм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небрежность к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издержкам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недостаточное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знание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рынков 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и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продуктов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рыночной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практики</a:t>
            </a:r>
            <a:r>
              <a:rPr lang="ru-RU" sz="1600" dirty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, 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	формальность</a:t>
            </a:r>
            <a:r>
              <a:rPr lang="ru-RU" sz="1600" dirty="0" smtClean="0">
                <a:solidFill>
                  <a:schemeClr val="accent1"/>
                </a:solidFill>
                <a:latin typeface="Arial"/>
                <a:ea typeface="+mj-ea"/>
                <a:cs typeface="+mj-cs"/>
              </a:rPr>
              <a:t>.</a:t>
            </a:r>
          </a:p>
          <a:p>
            <a:endParaRPr lang="ru-RU" sz="1600" dirty="0" smtClean="0">
              <a:solidFill>
                <a:schemeClr val="accent1"/>
              </a:solidFill>
              <a:latin typeface="Arial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65B2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лайд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146854</TotalTime>
  <Words>2367</Words>
  <Application>Microsoft Office PowerPoint</Application>
  <PresentationFormat>Экран (16:9)</PresentationFormat>
  <Paragraphs>459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Титульный слайд</vt:lpstr>
      <vt:lpstr>Слайды</vt:lpstr>
      <vt:lpstr>Тема Office</vt:lpstr>
      <vt:lpstr>Саморегулирование и регулирование на основе принципов</vt:lpstr>
      <vt:lpstr>IOSCO о саморегулировании</vt:lpstr>
      <vt:lpstr>IOSCO о надлежащем использовании саморегулирования  </vt:lpstr>
      <vt:lpstr>Виды СРО на финансовом рынке</vt:lpstr>
      <vt:lpstr>СРО на финансовом рынке – тенденции</vt:lpstr>
      <vt:lpstr>Регулятивные модели</vt:lpstr>
      <vt:lpstr>Достоинства саморегулирования </vt:lpstr>
      <vt:lpstr>Недостатки саморегулирования </vt:lpstr>
      <vt:lpstr>Мотивы саморегулирования</vt:lpstr>
      <vt:lpstr>Зарубежный опыт (1) - США </vt:lpstr>
      <vt:lpstr>Зарубежный опыт (2) - Канада </vt:lpstr>
      <vt:lpstr>Зарубежный опыт (3) - Великобритания</vt:lpstr>
      <vt:lpstr>Зарубежный опыт (4) - Великобритания</vt:lpstr>
      <vt:lpstr>Зарубежный опыт (5) - Германия, Франция – индустриальные ассоциации</vt:lpstr>
      <vt:lpstr>Зарубежный опыт (5) - Япония</vt:lpstr>
      <vt:lpstr>История СРО на российском финансовом рынке (1)</vt:lpstr>
      <vt:lpstr>История СРО на российском финансовом рынке (2)</vt:lpstr>
      <vt:lpstr>Основные черты российского саморегулирования</vt:lpstr>
      <vt:lpstr>Principles-based regulation (PBR) и Rules-based regulation (RBR) </vt:lpstr>
      <vt:lpstr>PBR и RBR – комбинация </vt:lpstr>
      <vt:lpstr>PBR UK</vt:lpstr>
      <vt:lpstr>PBR (FSA-FCA Handbook) - Principles of Business (PRIN)</vt:lpstr>
      <vt:lpstr>PBR (Канада) IIROC – правило 1402</vt:lpstr>
      <vt:lpstr>PBR – дискуссия в США 2005-2007 (1)</vt:lpstr>
      <vt:lpstr>PBR – дискуссия в США 2005-2007 (2)</vt:lpstr>
      <vt:lpstr>PBR – российский финансовый рынок (1): Suitability</vt:lpstr>
      <vt:lpstr>PBR – российский финансовый рынок (2): Suitability</vt:lpstr>
      <vt:lpstr>RBR – российский финансовый рынок: Appropriateness</vt:lpstr>
      <vt:lpstr>PBR – российский финансовый рынок (4): Продажи</vt:lpstr>
      <vt:lpstr>PBR – российский финансовый рынок (3): ущемление интересов</vt:lpstr>
      <vt:lpstr>Саморегулирование и PBR – правоприменение (НАУФОР) </vt:lpstr>
      <vt:lpstr>Саморегулирование и PBR на российском финансовом рынке – выводы</vt:lpstr>
      <vt:lpstr>Слайд 33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atimofeev</cp:lastModifiedBy>
  <cp:revision>7327</cp:revision>
  <cp:lastPrinted>2019-04-11T10:34:02Z</cp:lastPrinted>
  <dcterms:created xsi:type="dcterms:W3CDTF">2017-10-13T12:30:34Z</dcterms:created>
  <dcterms:modified xsi:type="dcterms:W3CDTF">2021-11-25T15:31:57Z</dcterms:modified>
</cp:coreProperties>
</file>